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67" r:id="rId2"/>
    <p:sldMasterId id="2147483779" r:id="rId3"/>
  </p:sldMasterIdLst>
  <p:notesMasterIdLst>
    <p:notesMasterId r:id="rId28"/>
  </p:notesMasterIdLst>
  <p:sldIdLst>
    <p:sldId id="256" r:id="rId4"/>
    <p:sldId id="258" r:id="rId5"/>
    <p:sldId id="264" r:id="rId6"/>
    <p:sldId id="263" r:id="rId7"/>
    <p:sldId id="257" r:id="rId8"/>
    <p:sldId id="272" r:id="rId9"/>
    <p:sldId id="265" r:id="rId10"/>
    <p:sldId id="275" r:id="rId11"/>
    <p:sldId id="262" r:id="rId12"/>
    <p:sldId id="259" r:id="rId13"/>
    <p:sldId id="260" r:id="rId14"/>
    <p:sldId id="261" r:id="rId15"/>
    <p:sldId id="267" r:id="rId16"/>
    <p:sldId id="266" r:id="rId17"/>
    <p:sldId id="277" r:id="rId18"/>
    <p:sldId id="270" r:id="rId19"/>
    <p:sldId id="268" r:id="rId20"/>
    <p:sldId id="269" r:id="rId21"/>
    <p:sldId id="274" r:id="rId22"/>
    <p:sldId id="276" r:id="rId23"/>
    <p:sldId id="271" r:id="rId24"/>
    <p:sldId id="273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593" autoAdjust="0"/>
  </p:normalViewPr>
  <p:slideViewPr>
    <p:cSldViewPr snapToGrid="0">
      <p:cViewPr varScale="1">
        <p:scale>
          <a:sx n="60" d="100"/>
          <a:sy n="60" d="100"/>
        </p:scale>
        <p:origin x="64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43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AFA55-09BC-46DF-A31C-1C2A18CF0309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5A85-F9DD-4AE3-B0A9-694575C80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C5AE-A95F-4B49-AC4D-736DB2328CB4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B940-1ECB-4BB8-8708-EE349C82A196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D93F-D731-4025-88FE-2A970F079BFC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8B02-F361-4AA1-9A35-439BCC69283E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8A83-8C2A-41AE-BF51-1A4ED4AAC3F6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0D3E-3874-49CE-8D50-EE2871820BF1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1D99-EF04-428F-B15E-384CCDE4DA2B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09C-7740-479B-8D56-7FAEFCA0BE85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9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9E7B-2F86-4B82-8925-6B6BABA39A80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728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F50-0F68-4AAD-ABBC-FE6C20D44281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207-8E3D-46CC-A9F3-55A8915F6B84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ED85-8A96-4DCE-91F2-A1FF49B7A3C0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pPr/>
              <a:t>‹#›</a:t>
            </a:fld>
            <a:r>
              <a:rPr lang="en-US" dirty="0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84049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870A-63ED-4A2D-8CFC-119DB0748794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8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B1A1-2D37-408E-BE01-D93103CF11AC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4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8F1D-575A-46F2-9270-0735D947C2FA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B38-24E2-469D-9B58-254EAB4E0757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pPr/>
              <a:t>‹#›</a:t>
            </a:fld>
            <a:r>
              <a:rPr lang="en-US" dirty="0"/>
              <a:t>/24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68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925F-FFA4-4859-8DA0-9C18D9ADEAED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pPr/>
              <a:t>‹#›</a:t>
            </a:fld>
            <a:r>
              <a:rPr lang="en-US" dirty="0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1921520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955E-1500-47A2-A2A2-CFD05440BA04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54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30F-976F-402D-8FAE-EB65B46000F1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404-2204-4AD9-96AD-3D87C263F43C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F8C4-6ECD-4B53-9121-0B47FF84BAA3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8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6474-4036-47E5-B3C7-015080E26CE4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319A-CF4E-4AC7-B271-4B9766CF5A12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42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D5D819-2AFF-4CA9-8469-C76A552DB94D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1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47F7-73ED-4D18-BCF5-329F6C6AB912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44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9BAC-3169-40E4-8652-AA2E1B641B20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D7F5-78FE-4629-9E2D-861A96AD8A3A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1A3C-4FB2-4F22-AEBE-0EBA317D81CC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8592-ABE5-4C0D-AFAC-18884DE6A045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9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DD66-3412-4D53-A323-1E77E0559C63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91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D93C-0D0F-4EE4-9B1E-6B359F4E6B7A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A7C2-8FA5-482E-91A0-FC36CEED31F6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76DF-C1EA-40A7-8574-F38FD19E4D72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10A3A6-DE35-4D64-B440-614463A8F8E6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6C518E-B053-4988-83AF-39165C955EAD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4FEEB2-556F-4908-8515-5B28A06FCA26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725825-D01A-49E1-A1F9-22641C6E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bQJnqw0c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.caltech.edu/~eeyjolfs/htmls/navigation.html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heedmartin.com/us/ssc.html" TargetMode="External"/><Relationship Id="rId7" Type="http://schemas.openxmlformats.org/officeDocument/2006/relationships/hyperlink" Target="https://www.youtube.com/" TargetMode="External"/><Relationship Id="rId2" Type="http://schemas.openxmlformats.org/officeDocument/2006/relationships/hyperlink" Target="http://www.mda.mil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raytheon.com/" TargetMode="External"/><Relationship Id="rId5" Type="http://schemas.openxmlformats.org/officeDocument/2006/relationships/hyperlink" Target="http://www.airdefenseartillery.com/" TargetMode="External"/><Relationship Id="rId4" Type="http://schemas.openxmlformats.org/officeDocument/2006/relationships/hyperlink" Target="http://www.vision.caltech.edu/~eeyjolfs/htmls/navigation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9uXXiJan_o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Wrist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83" y="449349"/>
            <a:ext cx="6139679" cy="3653633"/>
          </a:xfrm>
          <a:prstGeom prst="rect">
            <a:avLst/>
          </a:prstGeom>
        </p:spPr>
      </p:pic>
      <p:pic>
        <p:nvPicPr>
          <p:cNvPr id="2050" name="Picture 2" descr="http://www.system-safety.org/issc2013/images/LMSS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67" y="4727082"/>
            <a:ext cx="4803451" cy="10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1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Launcher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63693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Heavy Expanded Mobility Tactical Truck (HEMTT)-based launcher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8 Interceptors per Launcher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6 Launchers per Battery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30 min reload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Highly mobile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5" t="14221" r="38960" b="3664"/>
          <a:stretch/>
        </p:blipFill>
        <p:spPr>
          <a:xfrm>
            <a:off x="6510969" y="2225406"/>
            <a:ext cx="4395730" cy="35272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491-ED94-4E8E-995F-BF58E81D38EF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Components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57" y="2302934"/>
            <a:ext cx="4871617" cy="325789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5283200" cy="402272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Antenna Equipment Unit (AEU)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/>
              <a:t>Descriminates</a:t>
            </a:r>
            <a:r>
              <a:rPr lang="en-US" dirty="0"/>
              <a:t> between threats and non-threats, then tracks threats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Electronic Equipment Unit (EEU)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Cooling Equipment Unit (CEU)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Prime Power Unit (PPU)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Performs surveillance, target tracks, missile track, and in-flight uplink communication.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DC53-713F-49EC-B747-AC52D04874C0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9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Peculiar Support Equipment (PSE)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901" y="1910316"/>
            <a:ext cx="7079157" cy="42411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8DFD-6900-40CA-8609-46A372391C1D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1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THAAD Fire Control and Communications Component (TFCC)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27" y="2233844"/>
            <a:ext cx="5367720" cy="324713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5218112" cy="402272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Tactical Operations Station (TOS)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Force/engagement operations managed from dual tactical operation stations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Launch Control Station (LCS)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Robust communication capabilities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2D67-1411-4A97-93A8-4113AE042E60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6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Interceptor Component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84813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Hit-to-Kill lethality (kinetic energy)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Uncooled Sapphire window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Mid-wave infrared gimbaled seeker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Single-stage solid-propellant booster with thrust vector control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Liquid bi-propellant Divert and Attitude Control System (DACS)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40" y="2071022"/>
            <a:ext cx="3655053" cy="32984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14</a:t>
            </a:fld>
            <a:r>
              <a:rPr lang="en-US" dirty="0"/>
              <a:t>/24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6B51-471C-4CFE-A7E5-D30E05B4B256}" type="datetime1">
              <a:rPr lang="en-US" smtClean="0"/>
              <a:t>4/5/2016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2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Thermally Initiated Venting System (TIVS)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80236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Solid Rocket motors highly sensitive to chamber pressure to initiate or maintain combustion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“Venting” used to extinguish solid rocket motors if a rise in pressure or temperature inside canister is detected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Valve for vent automatically triggered to open and reduce pressure inside canister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Also used on International Space Station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92" y="1944888"/>
            <a:ext cx="3885647" cy="38250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0A9B-5C01-4E15-B319-C95F8D947D49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8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Management Steering</a:t>
            </a:r>
          </a:p>
        </p:txBody>
      </p:sp>
      <p:pic>
        <p:nvPicPr>
          <p:cNvPr id="3074" name="Picture 2" descr="https://upload.wikimedia.org/wikipedia/commons/8/81/Tem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25" y="1845734"/>
            <a:ext cx="3300007" cy="41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4826000" cy="402272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Energy Management Steering maneuver is used to burn excess propellant and reduce speed immediately after leaving canister to remain within range safety constraints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https://www.youtube.com/watch?v=_ObQJnqw0cE</a:t>
            </a:r>
            <a:r>
              <a:rPr lang="en-US" dirty="0"/>
              <a:t> start at 40s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62A2-80B5-43FB-8AE8-5B1323C1BA54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Missile Configuration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50" y="1833053"/>
            <a:ext cx="7428059" cy="47351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635D-7EFA-4A49-8E0A-D7F67C383644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3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Raytheon Kill Vehicle</a:t>
            </a:r>
          </a:p>
        </p:txBody>
      </p:sp>
      <p:pic>
        <p:nvPicPr>
          <p:cNvPr id="2050" name="Picture 2" descr="Kill Vehic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53" y="1832306"/>
            <a:ext cx="5862454" cy="47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94B-798B-4F46-8778-C156799CAB8B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Navigation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012853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Also known as Optical Flow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Pattern of apparent motion of objects, surfaces, and edges in visual scene caused by relative motion between an observer and scene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Autonomous uses: UAVs, self driving cars, robots, rockets, landers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http://www.vision.caltech.edu/~eeyjolfs/htmls/navigation.html</a:t>
            </a: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5406" y="4542803"/>
            <a:ext cx="106368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tracking 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26" y="4681303"/>
            <a:ext cx="178414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Initialization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8673" y="4651211"/>
            <a:ext cx="187570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 Camera/sensors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1393" y="4542803"/>
            <a:ext cx="164958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Navigation: Calculate next move</a:t>
            </a:r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 flipV="1">
            <a:off x="2155869" y="5004468"/>
            <a:ext cx="58953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9095" y="4988204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04374" y="5004468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87993" y="4681303"/>
            <a:ext cx="168163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Drive motors (thrusters)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70974" y="5004468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</p:cNvCxnSpPr>
          <p:nvPr/>
        </p:nvCxnSpPr>
        <p:spPr>
          <a:xfrm flipH="1" flipV="1">
            <a:off x="2446867" y="4148667"/>
            <a:ext cx="8122763" cy="855802"/>
          </a:xfrm>
          <a:prstGeom prst="bentConnector3">
            <a:avLst>
              <a:gd name="adj1" fmla="val -281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46867" y="4148667"/>
            <a:ext cx="0" cy="855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19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61B5-F355-4832-A996-CFE3B3B6CB2E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2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Missile Defense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23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94BB-D557-4A86-855D-EBC99644347E}" type="datetime1">
              <a:rPr lang="en-US" smtClean="0"/>
              <a:t>4/5/2016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THAD Process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7978" y="2190307"/>
            <a:ext cx="1784143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Detect, identify, and assign incoming threats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257" y="2190307"/>
            <a:ext cx="1784143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THAAD autonomous radar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699" y="2212351"/>
            <a:ext cx="240792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Calculate and identify trajectories and states of incoming threats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9197" y="2190307"/>
            <a:ext cx="2982078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Transmit threat data to other defense systems and generate engagement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257" y="3746205"/>
            <a:ext cx="230372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Missile is launched and </a:t>
            </a:r>
            <a:r>
              <a:rPr lang="en-US" dirty="0" err="1"/>
              <a:t>inertially</a:t>
            </a:r>
            <a:r>
              <a:rPr lang="en-US" dirty="0"/>
              <a:t> guided to intercept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747" y="3521073"/>
            <a:ext cx="3162831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intercept, radar provides updated threat object map that specifies spatial relationship of warhead with respect to other objects within seeker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0347" y="4120582"/>
            <a:ext cx="178414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Shroud is ejected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4068" y="3549996"/>
            <a:ext cx="2270405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Kill vehicle uses seeker image data coupled with radar threat object map to identify warhead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8099" y="5351721"/>
            <a:ext cx="442810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maneuvers guide kill vehicle to impact within lethal area of threat, destroying it from force from hypervelocity impact</a:t>
            </a:r>
          </a:p>
        </p:txBody>
      </p:sp>
      <p:cxnSp>
        <p:nvCxnSpPr>
          <p:cNvPr id="14" name="Straight Arrow Connector 13"/>
          <p:cNvCxnSpPr>
            <a:stCxn id="5" idx="3"/>
            <a:endCxn id="4" idx="1"/>
          </p:cNvCxnSpPr>
          <p:nvPr/>
        </p:nvCxnSpPr>
        <p:spPr>
          <a:xfrm>
            <a:off x="2438400" y="2651972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42121" y="2681246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69619" y="2689255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57978" y="4226512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15578" y="4305248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94490" y="4288660"/>
            <a:ext cx="5195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274241" y="5053260"/>
            <a:ext cx="7443" cy="272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72996" y="3436940"/>
            <a:ext cx="3544" cy="309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2"/>
          </p:cNvCxnSpPr>
          <p:nvPr/>
        </p:nvCxnSpPr>
        <p:spPr>
          <a:xfrm rot="5400000">
            <a:off x="5703180" y="-540117"/>
            <a:ext cx="323303" cy="7630810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20</a:t>
            </a:fld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E54C-286E-40E5-8A7A-527C29EB4229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6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59" y="0"/>
            <a:ext cx="1032664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CA7-78CA-4B40-9254-6C733A5EC4A5}" type="datetime1">
              <a:rPr lang="en-US" smtClean="0"/>
              <a:t>4/5/2016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Flight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686832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5 October 2011</a:t>
            </a:r>
          </a:p>
          <a:p>
            <a:pPr lvl="1"/>
            <a:r>
              <a:rPr lang="en-US" dirty="0"/>
              <a:t>Successful endo-atmospheric intercept of two targets with two interceptors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24 October, 2012</a:t>
            </a:r>
          </a:p>
          <a:p>
            <a:pPr lvl="1"/>
            <a:r>
              <a:rPr lang="en-US" dirty="0"/>
              <a:t>Test of integration of THAAD with Patriot and Aegis against raid of 5 missiles of different types. </a:t>
            </a:r>
          </a:p>
          <a:p>
            <a:pPr lvl="1"/>
            <a:r>
              <a:rPr lang="en-US" dirty="0"/>
              <a:t>First time THAAD intercepted a Medium Range Ballistic Missile (MRBM)</a:t>
            </a:r>
          </a:p>
        </p:txBody>
      </p:sp>
      <p:pic>
        <p:nvPicPr>
          <p:cNvPr id="1026" name="Picture 2" descr="http://www.mda.mil/global/images/system/thaad/2012_THAA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5" y="1983957"/>
            <a:ext cx="3030279" cy="41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4C1D-B286-43D1-8480-73A06D52DDE1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07148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www.mda.mil</a:t>
            </a:r>
            <a:r>
              <a:rPr lang="en-US" dirty="0"/>
              <a:t> (Missile Defense Agency)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http://www.lockheedmartin.com/us/ssc.html</a:t>
            </a:r>
            <a:r>
              <a:rPr lang="en-US" dirty="0"/>
              <a:t> (Lockheed Martin Space Systems)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http://www.vision.caltech.edu/~eeyjolfs/htmls/navigation.html</a:t>
            </a:r>
            <a:r>
              <a:rPr lang="en-US" dirty="0"/>
              <a:t> (</a:t>
            </a:r>
            <a:r>
              <a:rPr lang="en-US" dirty="0" err="1"/>
              <a:t>CalTech</a:t>
            </a:r>
            <a:r>
              <a:rPr lang="en-US" dirty="0"/>
              <a:t>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http://www.airdefenseartillery.com/</a:t>
            </a:r>
            <a:r>
              <a:rPr lang="en-US" dirty="0"/>
              <a:t> 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http://www.raytheon.com/</a:t>
            </a: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https://www.youtube.com/</a:t>
            </a: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0A37-D5FC-4AE7-AB92-364DCDAA8CCD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Email: andrew.wrist@yahoo.com</a:t>
            </a:r>
          </a:p>
        </p:txBody>
      </p:sp>
      <p:pic>
        <p:nvPicPr>
          <p:cNvPr id="6146" name="Picture 2" descr="http://www.mda.mil/global/images/system/thaad/FTO-01_TH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25" y="2521068"/>
            <a:ext cx="6493489" cy="36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BADA-59AE-4EE1-B8F8-EED6284FF80D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82" y="0"/>
            <a:ext cx="10579395" cy="68688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E41-8424-40E1-83A4-0BBA756C501E}" type="datetime1">
              <a:rPr lang="en-US" smtClean="0"/>
              <a:t>4/5/2016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47" y="0"/>
            <a:ext cx="10069033" cy="68647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18F-ECA7-4AEA-8225-9376B7318D61}" type="datetime1">
              <a:rPr lang="en-US" smtClean="0"/>
              <a:t>4/5/2016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6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THAAD?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03520" cy="4023360"/>
          </a:xfrm>
        </p:spPr>
        <p:txBody>
          <a:bodyPr/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Terminal High Altitude Area Defense program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tx2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Primary contractor: Lockheed Martin Space Systems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Provides Ballistic Missile Defense System (BMDS) with: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Global transportability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Rapid deployment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Ability to intercept ballistic missiles inside or outside of atmosphere during terminal phase of flight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08" y="1981125"/>
            <a:ext cx="4669607" cy="37525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27F4-CD22-417D-9343-E3BC0E3DA63F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4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03520" cy="4023360"/>
          </a:xfrm>
        </p:spPr>
        <p:txBody>
          <a:bodyPr/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June, 2009: Hawaii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December, 2011: United Arab Emirates (announced deal)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April, 2013: Guam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May, 2013: Oman (announced deal)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November, 2015: Japan announces plan to consider deployment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March, 2016: Considered THAAD deployments to Europe and Middle East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2016: South Korea in talks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://richardgrenell.com/wp-content/uploads/2016/02/N.-Korea-Missile-Rang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14928"/>
            <a:ext cx="5339721" cy="29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7E63-8A6F-47C1-9878-E0A6CC7C7315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686185" y="6459785"/>
            <a:ext cx="962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1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Discovery Channel Clip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https://www.youtube.com/watch?v=69uXXiJan_o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4DB1-56D7-404D-99B8-B4B3D7F26238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THAAD Battalion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84543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Four batteries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150 missiles each (including both ready to fire and reload)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Nine launchers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One tactical operations center (TOC)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One radar</a:t>
            </a:r>
          </a:p>
        </p:txBody>
      </p:sp>
      <p:pic>
        <p:nvPicPr>
          <p:cNvPr id="4098" name="Picture 2" descr="http://www.army-technology.com/projects/thaad/images/thaa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39" y="2013807"/>
            <a:ext cx="5238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7588-BCA9-4A08-B53A-6FD46B0DEDF4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1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THAAD Build Configuration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25325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5 Components: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Launcher Component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Radar Component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Peculiar Support Equipment (PSE)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THAAD Fire Control and Communications (TFCC) Component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/>
              <a:t>Interceptor Component</a:t>
            </a:r>
          </a:p>
          <a:p>
            <a:pPr lvl="1"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dailyairforce.com/post_image/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32" y="2272598"/>
            <a:ext cx="4714137" cy="28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825-D01A-49E1-A1F9-22641C6E0E4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3A1-E968-41C3-A217-4D2D4BB9D436}" type="datetime1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9625778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THAAD                                                                                                                                                                                                         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940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4651</TotalTime>
  <Words>774</Words>
  <Application>Microsoft Office PowerPoint</Application>
  <PresentationFormat>Widescreen</PresentationFormat>
  <Paragraphs>172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 2</vt:lpstr>
      <vt:lpstr>HDOfficeLightV0</vt:lpstr>
      <vt:lpstr>1_HDOfficeLightV0</vt:lpstr>
      <vt:lpstr>Retrospect</vt:lpstr>
      <vt:lpstr>THAAD</vt:lpstr>
      <vt:lpstr>Missile Defense</vt:lpstr>
      <vt:lpstr>PowerPoint Presentation</vt:lpstr>
      <vt:lpstr>PowerPoint Presentation</vt:lpstr>
      <vt:lpstr>What is THAAD?</vt:lpstr>
      <vt:lpstr>Deployment</vt:lpstr>
      <vt:lpstr>Short Discovery Channel Clip</vt:lpstr>
      <vt:lpstr>THAAD Battalion</vt:lpstr>
      <vt:lpstr>THAAD Build Configuration</vt:lpstr>
      <vt:lpstr>Launcher Component</vt:lpstr>
      <vt:lpstr>Radar Components</vt:lpstr>
      <vt:lpstr>Peculiar Support Equipment (PSE)</vt:lpstr>
      <vt:lpstr>THAAD Fire Control and Communications Component (TFCC)</vt:lpstr>
      <vt:lpstr>Interceptor Component</vt:lpstr>
      <vt:lpstr>Thermally Initiated Venting System (TIVS)</vt:lpstr>
      <vt:lpstr>Energy Management Steering</vt:lpstr>
      <vt:lpstr>Missile Configuration</vt:lpstr>
      <vt:lpstr>Raytheon Kill Vehicle</vt:lpstr>
      <vt:lpstr>Optical Navigation</vt:lpstr>
      <vt:lpstr>THAD Process Overview</vt:lpstr>
      <vt:lpstr>Tests</vt:lpstr>
      <vt:lpstr>Further Flight Tests</vt:lpstr>
      <vt:lpstr>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THAAD</dc:title>
  <dc:creator>andrew.wrist@yahoo.com</dc:creator>
  <cp:lastModifiedBy>andrew.wrist@yahoo.com</cp:lastModifiedBy>
  <cp:revision>46</cp:revision>
  <dcterms:created xsi:type="dcterms:W3CDTF">2016-03-30T18:29:03Z</dcterms:created>
  <dcterms:modified xsi:type="dcterms:W3CDTF">2016-04-05T21:03:26Z</dcterms:modified>
</cp:coreProperties>
</file>