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6" r:id="rId13"/>
    <p:sldId id="271" r:id="rId14"/>
    <p:sldId id="272" r:id="rId15"/>
    <p:sldId id="273" r:id="rId16"/>
    <p:sldId id="274" r:id="rId17"/>
    <p:sldId id="267" r:id="rId18"/>
    <p:sldId id="269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hyperlink" Target="http://www.aopa.org/Pilot-Resources/PIC-archive/Pilot-and-Passenger-Physiology/Oxygen-Use-in-Aviation" TargetMode="External"/><Relationship Id="rId4" Type="http://schemas.openxmlformats.org/officeDocument/2006/relationships/hyperlink" Target="https://en.wikipedia.org/wiki/Time_of_useful_consciousnes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youtu.be/OmeJlewaU7s" TargetMode="External"/><Relationship Id="rId5" Type="http://schemas.openxmlformats.org/officeDocument/2006/relationships/hyperlink" Target="https://www.youtube.com/watch?v=UN3W4d-5RPo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Aircraft oxygen systems </a:t>
            </a:r>
            <a:br>
              <a:rPr lang="en-US" dirty="0"/>
            </a:b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pPr algn="ctr"/>
            <a:r>
              <a:rPr lang="en-US" dirty="0"/>
              <a:t>By: Phil Clay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9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83"/>
    </mc:Choice>
    <mc:Fallback xmlns="">
      <p:transition spd="slow" advTm="46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behind </a:t>
            </a:r>
            <a:r>
              <a:rPr lang="en-US" dirty="0" err="1"/>
              <a:t>Obogs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High pressure air from turbine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stage of compression in the T-6</a:t>
            </a:r>
          </a:p>
          <a:p>
            <a:r>
              <a:rPr lang="en-US" dirty="0"/>
              <a:t>Pressure swing </a:t>
            </a:r>
            <a:r>
              <a:rPr lang="en-US" dirty="0" err="1"/>
              <a:t>absorbtion</a:t>
            </a:r>
            <a:endParaRPr lang="en-US" dirty="0"/>
          </a:p>
          <a:p>
            <a:pPr lvl="1"/>
            <a:r>
              <a:rPr lang="en-US" dirty="0"/>
              <a:t>Zeolites</a:t>
            </a:r>
          </a:p>
          <a:p>
            <a:pPr lvl="1"/>
            <a:r>
              <a:rPr lang="en-US" dirty="0"/>
              <a:t>High pressure vs. Low pressure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16541" y="2057401"/>
            <a:ext cx="3639709" cy="191084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7886" y="3604218"/>
            <a:ext cx="2114550" cy="216217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51"/>
    </mc:Choice>
    <mc:Fallback xmlns="">
      <p:transition spd="slow" advTm="7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Aircraft with OBOGS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F-35</a:t>
            </a:r>
          </a:p>
          <a:p>
            <a:r>
              <a:rPr lang="en-US" dirty="0"/>
              <a:t>T-6</a:t>
            </a:r>
          </a:p>
          <a:p>
            <a:r>
              <a:rPr lang="en-US" dirty="0"/>
              <a:t>B-1</a:t>
            </a:r>
          </a:p>
          <a:p>
            <a:r>
              <a:rPr lang="en-US" dirty="0"/>
              <a:t>B-2</a:t>
            </a:r>
          </a:p>
          <a:p>
            <a:r>
              <a:rPr lang="en-US" dirty="0"/>
              <a:t>F-18</a:t>
            </a:r>
          </a:p>
          <a:p>
            <a:r>
              <a:rPr lang="en-US" dirty="0"/>
              <a:t>Many more…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19800" y="2057401"/>
            <a:ext cx="2676525" cy="17049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900" y="4128517"/>
            <a:ext cx="2647950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4425" y="2756244"/>
            <a:ext cx="2619375" cy="174307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7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65"/>
    </mc:Choice>
    <mc:Fallback xmlns="">
      <p:transition spd="slow" advTm="37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Payne Stewart Crash</a:t>
            </a:r>
          </a:p>
          <a:p>
            <a:pPr lvl="1"/>
            <a:r>
              <a:rPr lang="en-US" dirty="0"/>
              <a:t>October 25</a:t>
            </a:r>
            <a:r>
              <a:rPr lang="en-US" baseline="30000" dirty="0"/>
              <a:t>th</a:t>
            </a:r>
            <a:r>
              <a:rPr lang="en-US" dirty="0"/>
              <a:t> ,1999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234359" y="1825371"/>
            <a:ext cx="4295775" cy="23812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2812" y="3888187"/>
            <a:ext cx="3815381" cy="254358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9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44"/>
    </mc:Choice>
    <mc:Fallback xmlns="">
      <p:transition spd="slow" advTm="9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Case Study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ValuJet Flight 592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8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66"/>
    </mc:Choice>
    <mc:Fallback xmlns="">
      <p:transition spd="slow" advTm="23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Company founded in 1992</a:t>
            </a:r>
          </a:p>
          <a:p>
            <a:pPr lvl="1"/>
            <a:r>
              <a:rPr lang="en-US" dirty="0"/>
              <a:t>Known for cost cutting measures</a:t>
            </a:r>
          </a:p>
          <a:p>
            <a:pPr lvl="1"/>
            <a:endParaRPr lang="en-US" dirty="0"/>
          </a:p>
          <a:p>
            <a:r>
              <a:rPr lang="en-US" dirty="0"/>
              <a:t>Very little training provided to workers</a:t>
            </a:r>
          </a:p>
          <a:p>
            <a:endParaRPr lang="en-US" dirty="0"/>
          </a:p>
          <a:p>
            <a:r>
              <a:rPr lang="en-US" dirty="0"/>
              <a:t>Maintenance performed by contractors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21366" y="2194559"/>
            <a:ext cx="2495550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0" y="4206621"/>
            <a:ext cx="3219450" cy="141922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26"/>
    </mc:Choice>
    <mc:Fallback xmlns="">
      <p:transition spd="slow" advTm="71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592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Scheduled from Miami, FL to Atlanta, GA on 11 May, 1996 (DC-9)</a:t>
            </a:r>
          </a:p>
          <a:p>
            <a:pPr lvl="1"/>
            <a:r>
              <a:rPr lang="en-US" dirty="0"/>
              <a:t>105 Passengers</a:t>
            </a:r>
          </a:p>
          <a:p>
            <a:pPr lvl="1"/>
            <a:r>
              <a:rPr lang="en-US" dirty="0"/>
              <a:t>5 crew</a:t>
            </a:r>
          </a:p>
          <a:p>
            <a:pPr lvl="1"/>
            <a:endParaRPr lang="en-US" dirty="0"/>
          </a:p>
          <a:p>
            <a:r>
              <a:rPr lang="en-US" dirty="0"/>
              <a:t>20 minutes after take-off, smoke begins to fill passenger cabin</a:t>
            </a:r>
          </a:p>
          <a:p>
            <a:endParaRPr lang="en-US" dirty="0"/>
          </a:p>
          <a:p>
            <a:r>
              <a:rPr lang="en-US" dirty="0"/>
              <a:t>31 minutes into the flight, the aircraft impacted the ground in the everglades killing all on board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66749" y="2194559"/>
            <a:ext cx="2991563" cy="195602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719152"/>
            <a:ext cx="2869096" cy="190925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0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30"/>
    </mc:Choice>
    <mc:Fallback xmlns="">
      <p:transition spd="slow" advTm="114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NTSB Findings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Chemical Oxygen generators in cargo hold caught fire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Shortly before Take-off, boxes of “empty” oxygen bottles loaded into cargo hold</a:t>
            </a:r>
          </a:p>
          <a:p>
            <a:pPr lvl="1"/>
            <a:r>
              <a:rPr lang="en-US" dirty="0"/>
              <a:t>Improperly boxed/packaged</a:t>
            </a:r>
          </a:p>
          <a:p>
            <a:r>
              <a:rPr lang="en-US" dirty="0"/>
              <a:t>Loud bang on CVR when smoke starts filling the cabin</a:t>
            </a:r>
          </a:p>
          <a:p>
            <a:endParaRPr lang="en-US" dirty="0"/>
          </a:p>
          <a:p>
            <a:r>
              <a:rPr lang="en-US" dirty="0"/>
              <a:t>NTSB report places responsibility for accident on three parties:</a:t>
            </a:r>
          </a:p>
          <a:p>
            <a:pPr lvl="1"/>
            <a:r>
              <a:rPr lang="en-US" dirty="0" err="1"/>
              <a:t>SabreTech</a:t>
            </a:r>
            <a:endParaRPr lang="en-US" dirty="0"/>
          </a:p>
          <a:p>
            <a:pPr lvl="1"/>
            <a:r>
              <a:rPr lang="en-US" dirty="0"/>
              <a:t>ValuJet</a:t>
            </a:r>
          </a:p>
          <a:p>
            <a:pPr lvl="1"/>
            <a:r>
              <a:rPr lang="en-US" dirty="0"/>
              <a:t>FAA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706" y="3570135"/>
            <a:ext cx="3381406" cy="217678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9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699"/>
    </mc:Choice>
    <mc:Fallback xmlns="">
      <p:transition spd="slow" advTm="339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  <a:p>
            <a:r>
              <a:rPr lang="en-US" dirty="0"/>
              <a:t>Oxygen Rules (FAR)</a:t>
            </a:r>
          </a:p>
          <a:p>
            <a:r>
              <a:rPr lang="en-US" dirty="0"/>
              <a:t>Non-OBOGS Oxygen Systems</a:t>
            </a:r>
          </a:p>
          <a:p>
            <a:r>
              <a:rPr lang="en-US" dirty="0"/>
              <a:t>OBOGS, and the science behind it</a:t>
            </a:r>
          </a:p>
          <a:p>
            <a:r>
              <a:rPr lang="en-US" dirty="0"/>
              <a:t>Case study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1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39"/>
    </mc:Choice>
    <mc:Fallback xmlns="">
      <p:transition spd="slow" advTm="22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Wikipedia</a:t>
            </a:r>
          </a:p>
          <a:p>
            <a:pPr lvl="1"/>
            <a:r>
              <a:rPr lang="en-US" u="sng" dirty="0">
                <a:hlinkClick r:id="rId4"/>
              </a:rPr>
              <a:t>https://en.wikipedia.org/wiki/Time_of_useful_consciousness</a:t>
            </a:r>
            <a:endParaRPr lang="en-US" dirty="0"/>
          </a:p>
          <a:p>
            <a:r>
              <a:rPr lang="en-US" dirty="0"/>
              <a:t>AOPA Website</a:t>
            </a:r>
          </a:p>
          <a:p>
            <a:pPr lvl="1"/>
            <a:r>
              <a:rPr lang="en-US" u="sng" dirty="0">
                <a:hlinkClick r:id="rId5"/>
              </a:rPr>
              <a:t>http://www.aopa.org/Pilot-Resources/PIC-archive/Pilot-and-Passenger-Physiology/Oxygen-Use-in-Aviation</a:t>
            </a:r>
            <a:endParaRPr lang="en-US" dirty="0"/>
          </a:p>
          <a:p>
            <a:r>
              <a:rPr lang="en-US" dirty="0"/>
              <a:t>Honeywell Life support systems pamphlet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1"/>
    </mc:Choice>
    <mc:Fallback xmlns="">
      <p:transition spd="slow" advTm="4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015999" y="3649676"/>
            <a:ext cx="10490200" cy="955675"/>
          </a:xfrm>
        </p:spPr>
        <p:txBody>
          <a:bodyPr/>
          <a:lstStyle/>
          <a:p>
            <a:pPr algn="ctr"/>
            <a:r>
              <a:rPr lang="en-US" dirty="0"/>
              <a:t>pmclay@crimson.ua.edu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4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1"/>
    </mc:Choice>
    <mc:Fallback xmlns="">
      <p:transition spd="slow" advTm="15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Hypoxia Video</a:t>
            </a:r>
          </a:p>
          <a:p>
            <a:r>
              <a:rPr lang="en-US" dirty="0"/>
              <a:t>Oxygen Rules (FAR)</a:t>
            </a:r>
          </a:p>
          <a:p>
            <a:r>
              <a:rPr lang="en-US" dirty="0"/>
              <a:t>Non-OBOGS (On-board Oxygen Generating System) Oxygen Systems</a:t>
            </a:r>
          </a:p>
          <a:p>
            <a:r>
              <a:rPr lang="en-US" dirty="0"/>
              <a:t>OBOGS, and science behind it</a:t>
            </a:r>
          </a:p>
          <a:p>
            <a:r>
              <a:rPr lang="en-US" dirty="0"/>
              <a:t>Case study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93"/>
    </mc:Choice>
    <mc:Fallback xmlns="">
      <p:transition spd="slow" advTm="90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 altitude increases, percent of oxygen in the air decreases</a:t>
            </a:r>
          </a:p>
          <a:p>
            <a:r>
              <a:rPr lang="en-US" dirty="0"/>
              <a:t>Time of Useful Consciousness </a:t>
            </a:r>
            <a:r>
              <a:rPr lang="en-US"/>
              <a:t>(TUC</a:t>
            </a:r>
            <a:r>
              <a:rPr lang="en-US" dirty="0"/>
              <a:t>)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59654613"/>
              </p:ext>
            </p:extLst>
          </p:nvPr>
        </p:nvGraphicFramePr>
        <p:xfrm>
          <a:off x="6172200" y="2193925"/>
          <a:ext cx="53340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xmlns="" val="2184967504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xmlns="" val="248893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Altitude (thousands of feet)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Time of useful</a:t>
                      </a:r>
                      <a:r>
                        <a:rPr lang="en-US" sz="1400" baseline="0" dirty="0"/>
                        <a:t> consciousness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01283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 minutes or more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74414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20-30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6578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5-10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736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2-3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1393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2.5-3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48114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1-3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22055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30-60 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0530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15-20 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2137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9-15 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2835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6-9 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5747034"/>
                  </a:ext>
                </a:extLst>
              </a:tr>
            </a:tbl>
          </a:graphicData>
        </a:graphic>
      </p:graphicFrame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87"/>
    </mc:Choice>
    <mc:Fallback xmlns="">
      <p:transition spd="slow" advTm="136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Hypoxia example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www.youtube.com/watch?v=UN3W4d-5RPo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Dr. </a:t>
            </a:r>
            <a:r>
              <a:rPr lang="en-US" dirty="0"/>
              <a:t>O’Neill’s addendum: </a:t>
            </a: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youtu.be/OmeJlewaU7s</a:t>
            </a:r>
            <a:endParaRPr lang="en-US" dirty="0" smtClean="0"/>
          </a:p>
          <a:p>
            <a:pPr lvl="1"/>
            <a:r>
              <a:rPr lang="en-US" dirty="0" smtClean="0"/>
              <a:t>Training systems are </a:t>
            </a:r>
            <a:r>
              <a:rPr lang="en-US" b="1" dirty="0" smtClean="0"/>
              <a:t>critical</a:t>
            </a:r>
            <a:r>
              <a:rPr lang="en-US" dirty="0" smtClean="0"/>
              <a:t> aircraft systems</a:t>
            </a:r>
          </a:p>
          <a:p>
            <a:pPr lvl="1"/>
            <a:r>
              <a:rPr lang="en-US" dirty="0" smtClean="0"/>
              <a:t>The training systems for the future T-X program is strongly stressed in the USAF requirements. </a:t>
            </a:r>
          </a:p>
          <a:p>
            <a:pPr lvl="1"/>
            <a:r>
              <a:rPr lang="en-US" dirty="0" smtClean="0"/>
              <a:t>If you are a civilian pilot, you should find a local FAA training facility and do a hypoxia chamber test…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8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53"/>
    </mc:Choice>
    <mc:Fallback xmlns="">
      <p:transition spd="slow" advTm="283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Oxygen Rules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FAR 91.211</a:t>
            </a:r>
          </a:p>
          <a:p>
            <a:pPr lvl="1"/>
            <a:r>
              <a:rPr lang="en-US" dirty="0"/>
              <a:t>Above 12,500’ for more than 30 mins</a:t>
            </a:r>
          </a:p>
          <a:p>
            <a:pPr lvl="1"/>
            <a:r>
              <a:rPr lang="en-US" dirty="0"/>
              <a:t>Above 14,000’</a:t>
            </a:r>
          </a:p>
          <a:p>
            <a:pPr lvl="1"/>
            <a:r>
              <a:rPr lang="en-US" dirty="0"/>
              <a:t>Above 15,000’</a:t>
            </a:r>
          </a:p>
          <a:p>
            <a:pPr lvl="1"/>
            <a:r>
              <a:rPr lang="en-US" dirty="0"/>
              <a:t>Pressurized above 25,000’</a:t>
            </a:r>
          </a:p>
          <a:p>
            <a:pPr lvl="1"/>
            <a:r>
              <a:rPr lang="en-US" dirty="0"/>
              <a:t>Pressurized above 35,000’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18"/>
    </mc:Choice>
    <mc:Fallback xmlns="">
      <p:transition spd="slow" advTm="99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types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5 different systems</a:t>
            </a:r>
          </a:p>
          <a:p>
            <a:pPr lvl="1"/>
            <a:r>
              <a:rPr lang="en-US" dirty="0"/>
              <a:t>Continuous Flow </a:t>
            </a:r>
          </a:p>
          <a:p>
            <a:pPr lvl="1"/>
            <a:r>
              <a:rPr lang="en-US" dirty="0"/>
              <a:t>Altitude Adjustable</a:t>
            </a:r>
          </a:p>
          <a:p>
            <a:pPr lvl="1"/>
            <a:r>
              <a:rPr lang="en-US" dirty="0"/>
              <a:t>Altitude Compensating</a:t>
            </a:r>
          </a:p>
          <a:p>
            <a:pPr lvl="1"/>
            <a:r>
              <a:rPr lang="en-US" dirty="0"/>
              <a:t>Demand</a:t>
            </a:r>
          </a:p>
          <a:p>
            <a:pPr lvl="1"/>
            <a:r>
              <a:rPr lang="en-US" dirty="0"/>
              <a:t>Pressure-Demand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858" y="4041186"/>
            <a:ext cx="2177498" cy="2177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342" y="1789283"/>
            <a:ext cx="1939345" cy="193934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9072687" y="3053300"/>
            <a:ext cx="2281362" cy="1623026"/>
          </a:xfr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79"/>
    </mc:Choice>
    <mc:Fallback xmlns="">
      <p:transition spd="slow" advTm="139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</a:t>
            </a:r>
            <a:r>
              <a:rPr lang="en-US" dirty="0" err="1"/>
              <a:t>OBOgs</a:t>
            </a:r>
            <a:r>
              <a:rPr lang="en-US" dirty="0"/>
              <a:t> oxygen systems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2005273" y="2226367"/>
            <a:ext cx="8399867" cy="3751262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3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34"/>
    </mc:Choice>
    <mc:Fallback xmlns="">
      <p:transition spd="slow" advTm="62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Non </a:t>
            </a:r>
            <a:r>
              <a:rPr lang="en-US" sz="2800" dirty="0" err="1"/>
              <a:t>obogs</a:t>
            </a:r>
            <a:r>
              <a:rPr lang="en-US" sz="2800" dirty="0"/>
              <a:t> oxygen systems drawbacks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66531" y="2194559"/>
            <a:ext cx="3734399" cy="244746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Expensive</a:t>
            </a:r>
          </a:p>
          <a:p>
            <a:r>
              <a:rPr lang="en-US" dirty="0"/>
              <a:t>Potentially dangerous</a:t>
            </a:r>
          </a:p>
          <a:p>
            <a:r>
              <a:rPr lang="en-US" dirty="0"/>
              <a:t>Takes up a lot of space to store the oxygen</a:t>
            </a:r>
          </a:p>
          <a:p>
            <a:r>
              <a:rPr lang="en-US" dirty="0"/>
              <a:t>Time limited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779" y="3609892"/>
            <a:ext cx="2068786" cy="293767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96"/>
    </mc:Choice>
    <mc:Fallback xmlns="">
      <p:transition spd="slow" advTm="102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927" y="764373"/>
            <a:ext cx="9208273" cy="1293028"/>
          </a:xfrm>
        </p:spPr>
        <p:txBody>
          <a:bodyPr>
            <a:normAutofit/>
          </a:bodyPr>
          <a:lstStyle/>
          <a:p>
            <a:r>
              <a:rPr lang="en-US" sz="2800" dirty="0" err="1"/>
              <a:t>Obogs</a:t>
            </a:r>
            <a:r>
              <a:rPr lang="en-US" sz="2800" dirty="0"/>
              <a:t> (on board oxygen generating system)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Positives</a:t>
            </a:r>
          </a:p>
          <a:p>
            <a:pPr lvl="1"/>
            <a:r>
              <a:rPr lang="en-US" dirty="0"/>
              <a:t>Compact</a:t>
            </a:r>
          </a:p>
          <a:p>
            <a:pPr lvl="1"/>
            <a:r>
              <a:rPr lang="en-US" dirty="0"/>
              <a:t>Unlimited</a:t>
            </a:r>
          </a:p>
          <a:p>
            <a:pPr lvl="1"/>
            <a:r>
              <a:rPr lang="en-US" dirty="0"/>
              <a:t>Very little maintenance</a:t>
            </a:r>
          </a:p>
          <a:p>
            <a:pPr lvl="1"/>
            <a:r>
              <a:rPr lang="en-US" dirty="0"/>
              <a:t>Lowest cost</a:t>
            </a:r>
          </a:p>
          <a:p>
            <a:pPr lvl="1"/>
            <a:r>
              <a:rPr lang="en-US" dirty="0"/>
              <a:t>Gas purity</a:t>
            </a:r>
          </a:p>
          <a:p>
            <a:r>
              <a:rPr lang="en-US" dirty="0"/>
              <a:t>Negatives</a:t>
            </a:r>
          </a:p>
          <a:p>
            <a:pPr lvl="1"/>
            <a:r>
              <a:rPr lang="en-US" dirty="0"/>
              <a:t>Without bleed air, cannot </a:t>
            </a:r>
            <a:r>
              <a:rPr lang="en-US" dirty="0" err="1"/>
              <a:t>fuction</a:t>
            </a:r>
            <a:endParaRPr lang="en-US" dirty="0"/>
          </a:p>
          <a:p>
            <a:pPr lvl="1"/>
            <a:r>
              <a:rPr lang="en-US" dirty="0"/>
              <a:t>Can potentially drain battery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666962" y="2057401"/>
            <a:ext cx="2839238" cy="238727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407" y="3845115"/>
            <a:ext cx="2226034" cy="222603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15"/>
    </mc:Choice>
    <mc:Fallback xmlns="">
      <p:transition spd="slow" advTm="169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329</TotalTime>
  <Words>451</Words>
  <Application>Microsoft Office PowerPoint</Application>
  <PresentationFormat>Widescreen</PresentationFormat>
  <Paragraphs>130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Century Gothic</vt:lpstr>
      <vt:lpstr>Vapor Trail</vt:lpstr>
      <vt:lpstr>Aircraft oxygen systems  </vt:lpstr>
      <vt:lpstr>Introduction</vt:lpstr>
      <vt:lpstr>Background</vt:lpstr>
      <vt:lpstr>Hypoxia example</vt:lpstr>
      <vt:lpstr>Oxygen Rules</vt:lpstr>
      <vt:lpstr>System types</vt:lpstr>
      <vt:lpstr>Non-OBOgs oxygen systems</vt:lpstr>
      <vt:lpstr>Non obogs oxygen systems drawbacks</vt:lpstr>
      <vt:lpstr>Obogs (on board oxygen generating system)</vt:lpstr>
      <vt:lpstr>Science behind Obogs</vt:lpstr>
      <vt:lpstr>Aircraft with OBOGS</vt:lpstr>
      <vt:lpstr>Case study</vt:lpstr>
      <vt:lpstr>Case Study</vt:lpstr>
      <vt:lpstr>Background</vt:lpstr>
      <vt:lpstr>Flight 592</vt:lpstr>
      <vt:lpstr>NTSB Findings</vt:lpstr>
      <vt:lpstr>Summary</vt:lpstr>
      <vt:lpstr>Sources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OBOGS  (On-board oxygen generating system)</dc:title>
  <dc:creator>Phil Clay</dc:creator>
  <cp:lastModifiedBy>CO</cp:lastModifiedBy>
  <cp:revision>30</cp:revision>
  <dcterms:created xsi:type="dcterms:W3CDTF">2016-04-03T16:21:49Z</dcterms:created>
  <dcterms:modified xsi:type="dcterms:W3CDTF">2016-04-11T00:57:13Z</dcterms:modified>
</cp:coreProperties>
</file>