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80" r:id="rId3"/>
    <p:sldId id="281" r:id="rId4"/>
    <p:sldId id="282" r:id="rId5"/>
    <p:sldId id="272" r:id="rId6"/>
    <p:sldId id="278" r:id="rId7"/>
    <p:sldId id="270" r:id="rId8"/>
    <p:sldId id="271" r:id="rId9"/>
    <p:sldId id="267" r:id="rId10"/>
    <p:sldId id="276" r:id="rId11"/>
    <p:sldId id="268" r:id="rId12"/>
    <p:sldId id="269" r:id="rId13"/>
    <p:sldId id="260" r:id="rId14"/>
    <p:sldId id="273" r:id="rId15"/>
    <p:sldId id="263" r:id="rId16"/>
    <p:sldId id="274" r:id="rId17"/>
    <p:sldId id="266" r:id="rId1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8FF"/>
    <a:srgbClr val="C8C800"/>
    <a:srgbClr val="C80000"/>
    <a:srgbClr val="FF0000"/>
    <a:srgbClr val="FF3232"/>
    <a:srgbClr val="E1E164"/>
    <a:srgbClr val="0000FF"/>
    <a:srgbClr val="DC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247" autoAdjust="0"/>
    <p:restoredTop sz="94660"/>
  </p:normalViewPr>
  <p:slideViewPr>
    <p:cSldViewPr>
      <p:cViewPr varScale="1">
        <p:scale>
          <a:sx n="88" d="100"/>
          <a:sy n="88" d="100"/>
        </p:scale>
        <p:origin x="-44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028700"/>
            <a:ext cx="8229600" cy="13716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49877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089BC-DBD6-4EBC-A139-949AC8183C32}" type="datetimeFigureOut">
              <a:rPr lang="en-CA"/>
              <a:pPr>
                <a:defRPr/>
              </a:pPr>
              <a:t>18/04/2016</a:t>
            </a:fld>
            <a:endParaRPr lang="en-C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B90CA-FBE4-4264-A0E6-4A9D1BB36C6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403C5-99F1-4F53-912B-EC81233889BC}" type="datetimeFigureOut">
              <a:rPr lang="en-CA"/>
              <a:pPr>
                <a:defRPr/>
              </a:pPr>
              <a:t>18/04/2016</a:t>
            </a:fld>
            <a:endParaRPr lang="en-C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0C329-98CF-486D-B1C7-BEAF406A783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40304-608F-4930-A470-138D2B0E8C31}" type="datetimeFigureOut">
              <a:rPr lang="en-CA"/>
              <a:pPr>
                <a:defRPr/>
              </a:pPr>
              <a:t>18/04/2016</a:t>
            </a:fld>
            <a:endParaRPr lang="en-C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13EFD-4900-4BD7-BCF1-8BE68B5B9CE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5E8A6-EC85-4AC7-94C2-CAF002CBE61E}" type="datetimeFigureOut">
              <a:rPr lang="en-CA"/>
              <a:pPr>
                <a:defRPr/>
              </a:pPr>
              <a:t>18/04/2016</a:t>
            </a:fld>
            <a:endParaRPr lang="en-C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79047-1ED3-40B0-B498-A9FD11DB3E9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7086600" cy="13716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880840"/>
            <a:ext cx="7086600" cy="1132284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1F1F0-CFE3-419B-B2AD-620A72769C09}" type="datetimeFigureOut">
              <a:rPr lang="en-CA"/>
              <a:pPr>
                <a:defRPr/>
              </a:pPr>
              <a:t>18/04/2016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68DB-CCCF-44CF-803B-79BB27FA00F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50B15-A317-40C8-A2C8-DD7FA44BB9EF}" type="datetimeFigureOut">
              <a:rPr lang="en-CA"/>
              <a:pPr>
                <a:defRPr/>
              </a:pPr>
              <a:t>18/04/2016</a:t>
            </a:fld>
            <a:endParaRPr lang="en-CA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638D4-A10C-425C-AE66-3E8342BCD32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151335"/>
            <a:ext cx="4041775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71651"/>
            <a:ext cx="4040188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71651"/>
            <a:ext cx="4041775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5AC0A-1A5C-41A5-9C3D-D83889B0ABBE}" type="datetimeFigureOut">
              <a:rPr lang="en-CA"/>
              <a:pPr>
                <a:defRPr/>
              </a:pPr>
              <a:t>18/04/2016</a:t>
            </a:fld>
            <a:endParaRPr lang="en-CA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6BF83-DD6E-4FEA-AAFD-06BE711822F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0FA0C-A31C-4FBB-A650-E3430F2994B4}" type="datetimeFigureOut">
              <a:rPr lang="en-CA"/>
              <a:pPr>
                <a:defRPr/>
              </a:pPr>
              <a:t>18/04/2016</a:t>
            </a:fld>
            <a:endParaRPr lang="en-CA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9B12F-A482-4094-B65B-75242F0A558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34647-846A-4CE4-9745-7F7828AA25E0}" type="datetimeFigureOut">
              <a:rPr lang="en-CA"/>
              <a:pPr>
                <a:defRPr/>
              </a:pPr>
              <a:t>18/04/2016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0C3EB-97E3-42CD-8631-9D3B6168CDB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143001"/>
            <a:ext cx="3008313" cy="3451622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320A9-4F2C-4B8D-AC80-B02C4577D70E}" type="datetimeFigureOut">
              <a:rPr lang="en-CA"/>
              <a:pPr>
                <a:defRPr/>
              </a:pPr>
              <a:t>18/04/2016</a:t>
            </a:fld>
            <a:endParaRPr lang="en-CA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9C608-41DF-4679-9C52-E2612804D30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391716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373981"/>
            <a:ext cx="54864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875090"/>
            <a:ext cx="5486400" cy="397764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90874-FDA9-489D-B224-938C3F89013C}" type="datetimeFigureOut">
              <a:rPr lang="en-CA"/>
              <a:pPr>
                <a:defRPr/>
              </a:pPr>
              <a:t>18/04/2016</a:t>
            </a:fld>
            <a:endParaRPr lang="en-CA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E0DFB-D018-4562-9921-510743CBE1F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4813300"/>
            <a:ext cx="2133600" cy="273050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2F9508-5035-43F5-AFF5-981ABA919AA9}" type="datetimeFigureOut">
              <a:rPr lang="en-CA"/>
              <a:pPr>
                <a:defRPr/>
              </a:pPr>
              <a:t>18/04/2016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4813300"/>
            <a:ext cx="2895600" cy="273050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4813300"/>
            <a:ext cx="762000" cy="273050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6BFB46-D40F-4D0C-81C5-98BAFDEC015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wav"/><Relationship Id="rId7" Type="http://schemas.openxmlformats.org/officeDocument/2006/relationships/image" Target="../media/image19.jpe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4.png"/><Relationship Id="rId2" Type="http://schemas.microsoft.com/office/2007/relationships/media" Target="../media/media12.wav"/><Relationship Id="rId1" Type="http://schemas.openxmlformats.org/officeDocument/2006/relationships/tags" Target="../tags/tag1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3.wav"/><Relationship Id="rId7" Type="http://schemas.openxmlformats.org/officeDocument/2006/relationships/image" Target="../media/image24.jpeg"/><Relationship Id="rId2" Type="http://schemas.microsoft.com/office/2007/relationships/media" Target="../media/media13.wav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media14.wav"/><Relationship Id="rId7" Type="http://schemas.openxmlformats.org/officeDocument/2006/relationships/image" Target="../media/image27.png"/><Relationship Id="rId2" Type="http://schemas.microsoft.com/office/2007/relationships/media" Target="../media/media14.wav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4.png"/><Relationship Id="rId2" Type="http://schemas.microsoft.com/office/2007/relationships/media" Target="../media/media15.wav"/><Relationship Id="rId1" Type="http://schemas.openxmlformats.org/officeDocument/2006/relationships/tags" Target="../tags/tag14.xml"/><Relationship Id="rId6" Type="http://schemas.openxmlformats.org/officeDocument/2006/relationships/image" Target="../media/image30.jpe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6.wav"/><Relationship Id="rId7" Type="http://schemas.openxmlformats.org/officeDocument/2006/relationships/image" Target="../media/image33.jpeg"/><Relationship Id="rId2" Type="http://schemas.microsoft.com/office/2007/relationships/media" Target="../media/media16.wav"/><Relationship Id="rId1" Type="http://schemas.openxmlformats.org/officeDocument/2006/relationships/tags" Target="../tags/tag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4.png"/><Relationship Id="rId5" Type="http://schemas.openxmlformats.org/officeDocument/2006/relationships/hyperlink" Target="https://en.wikipedia.org/wiki/Fault_tolerance" TargetMode="External"/><Relationship Id="rId4" Type="http://schemas.openxmlformats.org/officeDocument/2006/relationships/hyperlink" Target="https://en.wikipedia.org/wiki/Redundancy_(engineering)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wav"/><Relationship Id="rId7" Type="http://schemas.openxmlformats.org/officeDocument/2006/relationships/image" Target="../media/image7.jpe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8.wmf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wav"/><Relationship Id="rId7" Type="http://schemas.openxmlformats.org/officeDocument/2006/relationships/image" Target="../media/image11.jpeg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9.wav"/><Relationship Id="rId7" Type="http://schemas.openxmlformats.org/officeDocument/2006/relationships/image" Target="../media/image14.png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14400"/>
            <a:ext cx="91440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3200" b="1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9275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AEM 617:  Aircraft Systems</a:t>
            </a:r>
            <a:endParaRPr lang="en-CA" sz="2000" b="1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371475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533EA9"/>
                </a:solidFill>
                <a:latin typeface="Book Antiqua" pitchFamily="18" charset="0"/>
              </a:rPr>
              <a:t>Steve Pomroy</a:t>
            </a:r>
          </a:p>
          <a:p>
            <a:pPr algn="ctr"/>
            <a:r>
              <a:rPr lang="en-US" sz="1200" b="1">
                <a:solidFill>
                  <a:srgbClr val="533EA9"/>
                </a:solidFill>
                <a:latin typeface="Book Antiqua" pitchFamily="18" charset="0"/>
              </a:rPr>
              <a:t>MSAEM Candidate</a:t>
            </a:r>
          </a:p>
          <a:p>
            <a:pPr algn="ctr"/>
            <a:r>
              <a:rPr lang="en-US" sz="1200" b="1">
                <a:solidFill>
                  <a:srgbClr val="533EA9"/>
                </a:solidFill>
                <a:latin typeface="Book Antiqua" pitchFamily="18" charset="0"/>
              </a:rPr>
              <a:t>University of Alabama</a:t>
            </a:r>
            <a:endParaRPr lang="en-CA" sz="1200" b="1">
              <a:solidFill>
                <a:srgbClr val="533EA9"/>
              </a:solidFill>
              <a:latin typeface="Book Antiqua" pitchFamily="18" charset="0"/>
            </a:endParaRPr>
          </a:p>
        </p:txBody>
      </p:sp>
      <p:pic>
        <p:nvPicPr>
          <p:cNvPr id="13316" name="Picture 6" descr="220px-Fault_tre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2988" y="1644650"/>
            <a:ext cx="2011362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 descr="flyingtwinengineaircraft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4888" y="1644650"/>
            <a:ext cx="365601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B2F96241-ABC7-4160-8C5B-23D8F3F87208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1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13321" name="SystemRedundancy.pptx27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20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5" name="Picture 15" descr="AC-Axi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0463" y="1593850"/>
            <a:ext cx="37528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03438" y="1095375"/>
            <a:ext cx="25225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80000"/>
                </a:solidFill>
                <a:latin typeface="Book Antiqua" pitchFamily="18" charset="0"/>
              </a:rPr>
              <a:t>LOSS:  Usually Non-Critical.</a:t>
            </a:r>
          </a:p>
          <a:p>
            <a:r>
              <a:rPr lang="en-US" sz="1400" b="1">
                <a:solidFill>
                  <a:srgbClr val="C80000"/>
                </a:solidFill>
                <a:latin typeface="Book Antiqua" pitchFamily="18" charset="0"/>
              </a:rPr>
              <a:t>Can use differential power.</a:t>
            </a:r>
            <a:endParaRPr lang="en-CA" sz="1400" b="1">
              <a:solidFill>
                <a:srgbClr val="C80000"/>
              </a:solidFill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57200"/>
            <a:ext cx="9144000" cy="3698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457200"/>
          <a:lstStyle/>
          <a:p>
            <a:pPr>
              <a:defRPr/>
            </a:pPr>
            <a:r>
              <a:rPr lang="en-US" b="1">
                <a:latin typeface="Book Antiqua" pitchFamily="18" charset="0"/>
              </a:rPr>
              <a:t>Flight Controls – </a:t>
            </a:r>
            <a:r>
              <a:rPr lang="en-US">
                <a:latin typeface="Book Antiqua" pitchFamily="18" charset="0"/>
              </a:rPr>
              <a:t>Aerodynamic/Inherent Redundancy</a:t>
            </a:r>
            <a:r>
              <a:rPr lang="en-US" b="1">
                <a:latin typeface="Book Antiqua" pitchFamily="18" charset="0"/>
              </a:rPr>
              <a:t> </a:t>
            </a:r>
            <a:endParaRPr lang="en-CA" b="1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2075"/>
            <a:ext cx="9144000" cy="276225"/>
          </a:xfrm>
          <a:prstGeom prst="rect">
            <a:avLst/>
          </a:prstGeom>
          <a:noFill/>
        </p:spPr>
        <p:txBody>
          <a:bodyPr wrap="none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12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103438" y="1308100"/>
            <a:ext cx="2084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533EA9"/>
                </a:solidFill>
                <a:latin typeface="Book Antiqua" pitchFamily="18" charset="0"/>
              </a:rPr>
              <a:t>YAW:  Z-Axis.  Rudder.</a:t>
            </a:r>
            <a:endParaRPr lang="en-CA" sz="1400" b="1">
              <a:solidFill>
                <a:srgbClr val="533EA9"/>
              </a:solidFill>
              <a:latin typeface="Book Antiqua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846638" y="3746500"/>
            <a:ext cx="2281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533EA9"/>
                </a:solidFill>
                <a:latin typeface="Book Antiqua" pitchFamily="18" charset="0"/>
              </a:rPr>
              <a:t>PITCH:  Y-Axis.  Elevator.</a:t>
            </a:r>
            <a:endParaRPr lang="en-CA" sz="1400" b="1">
              <a:solidFill>
                <a:srgbClr val="533EA9"/>
              </a:solidFill>
              <a:latin typeface="Book Antiqua" pitchFamily="18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837113" y="1901825"/>
            <a:ext cx="3562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80000"/>
                </a:solidFill>
                <a:latin typeface="Book Antiqua" pitchFamily="18" charset="0"/>
              </a:rPr>
              <a:t>LOSS:  Secondary effect of yaw – Rudder.</a:t>
            </a:r>
            <a:endParaRPr lang="en-CA" sz="1400" b="1">
              <a:solidFill>
                <a:srgbClr val="C80000"/>
              </a:solidFill>
              <a:latin typeface="Book Antiqua" pitchFamily="18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846638" y="3975100"/>
            <a:ext cx="1841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80000"/>
                </a:solidFill>
                <a:latin typeface="Book Antiqua" pitchFamily="18" charset="0"/>
              </a:rPr>
              <a:t>LOSS:  Trim, Power.</a:t>
            </a:r>
            <a:endParaRPr lang="en-CA" sz="1400" b="1">
              <a:solidFill>
                <a:srgbClr val="C80000"/>
              </a:solidFill>
              <a:latin typeface="Book Antiqua" pitchFamily="18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4835525" y="1689100"/>
            <a:ext cx="2151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533EA9"/>
                </a:solidFill>
                <a:latin typeface="Book Antiqua" pitchFamily="18" charset="0"/>
              </a:rPr>
              <a:t>ROLL:  X-Axis.  Aileron.</a:t>
            </a:r>
            <a:endParaRPr lang="en-CA" sz="1400" b="1">
              <a:solidFill>
                <a:srgbClr val="533EA9"/>
              </a:solidFill>
              <a:latin typeface="Book Antiqua" pitchFamily="18" charset="0"/>
            </a:endParaRPr>
          </a:p>
        </p:txBody>
      </p:sp>
      <p:sp>
        <p:nvSpPr>
          <p:cNvPr id="30743" name="Line 23"/>
          <p:cNvSpPr>
            <a:spLocks noChangeShapeType="1"/>
          </p:cNvSpPr>
          <p:nvPr/>
        </p:nvSpPr>
        <p:spPr bwMode="auto">
          <a:xfrm flipH="1">
            <a:off x="1187450" y="2009775"/>
            <a:ext cx="3657600" cy="1371600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4" name="Line 24"/>
          <p:cNvSpPr>
            <a:spLocks noChangeShapeType="1"/>
          </p:cNvSpPr>
          <p:nvPr/>
        </p:nvSpPr>
        <p:spPr bwMode="auto">
          <a:xfrm flipH="1">
            <a:off x="2732088" y="1644650"/>
            <a:ext cx="0" cy="2133600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>
            <a:off x="1398588" y="1885950"/>
            <a:ext cx="2971800" cy="2011363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764691CC-6738-42FE-B43E-51F78678F5E3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10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22545" name="SystemRedundancy.pptx276-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0289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5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05674E-6 L -0.00225 -0.08017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5 -0.08017 L -0.00225 0.0086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5"/>
                </p:tgtEl>
              </p:cMediaNode>
            </p:audio>
          </p:childTnLst>
        </p:cTn>
      </p:par>
    </p:tnLst>
    <p:bldLst>
      <p:bldP spid="3" grpId="0"/>
      <p:bldP spid="3" grpId="1"/>
      <p:bldP spid="5" grpId="0"/>
      <p:bldP spid="5" grpId="1"/>
      <p:bldP spid="5" grpId="2"/>
      <p:bldP spid="7" grpId="0"/>
      <p:bldP spid="8" grpId="0"/>
      <p:bldP spid="8" grpId="1"/>
      <p:bldP spid="9" grpId="0"/>
      <p:bldP spid="9" grpId="1"/>
      <p:bldP spid="10" grpId="0"/>
      <p:bldP spid="30743" grpId="0" animBg="1"/>
      <p:bldP spid="30743" grpId="1" animBg="1"/>
      <p:bldP spid="30743" grpId="2" animBg="1"/>
      <p:bldP spid="30744" grpId="0" animBg="1"/>
      <p:bldP spid="30744" grpId="1" animBg="1"/>
      <p:bldP spid="30744" grpId="2" animBg="1"/>
      <p:bldP spid="30745" grpId="0" animBg="1"/>
      <p:bldP spid="30745" grpId="1" animBg="1"/>
      <p:bldP spid="30745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9" name="Picture 15" descr="Porter_Airlin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613" y="3656013"/>
            <a:ext cx="27416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457200"/>
            <a:ext cx="9144000" cy="3698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457200"/>
          <a:lstStyle/>
          <a:p>
            <a:pPr>
              <a:defRPr/>
            </a:pPr>
            <a:r>
              <a:rPr lang="en-US" b="1">
                <a:latin typeface="Book Antiqua" pitchFamily="18" charset="0"/>
              </a:rPr>
              <a:t>Flight Controls – </a:t>
            </a:r>
            <a:r>
              <a:rPr lang="en-US">
                <a:latin typeface="Book Antiqua" pitchFamily="18" charset="0"/>
              </a:rPr>
              <a:t>Designed/Artificial Redundancy</a:t>
            </a:r>
            <a:r>
              <a:rPr lang="en-US" b="1">
                <a:latin typeface="Book Antiqua" pitchFamily="18" charset="0"/>
              </a:rPr>
              <a:t> </a:t>
            </a:r>
            <a:endParaRPr lang="en-CA" b="1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2075"/>
            <a:ext cx="9144000" cy="276225"/>
          </a:xfrm>
          <a:prstGeom prst="rect">
            <a:avLst/>
          </a:prstGeom>
          <a:noFill/>
        </p:spPr>
        <p:txBody>
          <a:bodyPr wrap="none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12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1510" name="Picture 6" descr="Dash8RollDisconnec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3600" y="1674813"/>
            <a:ext cx="2741613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Dash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0250" y="1674813"/>
            <a:ext cx="2741613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Dash8RollDisconnec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1674813"/>
            <a:ext cx="2741613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4953000" y="3714750"/>
            <a:ext cx="381000" cy="4572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3276600" y="2419350"/>
            <a:ext cx="381000" cy="4572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1516" name="Oval 12"/>
          <p:cNvSpPr>
            <a:spLocks noChangeArrowheads="1"/>
          </p:cNvSpPr>
          <p:nvPr/>
        </p:nvSpPr>
        <p:spPr bwMode="auto">
          <a:xfrm>
            <a:off x="3886200" y="3181350"/>
            <a:ext cx="381000" cy="4572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1517" name="Oval 13"/>
          <p:cNvSpPr>
            <a:spLocks noChangeArrowheads="1"/>
          </p:cNvSpPr>
          <p:nvPr/>
        </p:nvSpPr>
        <p:spPr bwMode="auto">
          <a:xfrm>
            <a:off x="4419600" y="3105150"/>
            <a:ext cx="381000" cy="4572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 rot="-3600000">
            <a:off x="5380038" y="1900238"/>
            <a:ext cx="381000" cy="8382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CA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04800" y="939800"/>
            <a:ext cx="2105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u="sng">
                <a:solidFill>
                  <a:srgbClr val="533EA9"/>
                </a:solidFill>
                <a:latin typeface="Book Antiqua" pitchFamily="18" charset="0"/>
              </a:rPr>
              <a:t>de Havilland DHC-8</a:t>
            </a:r>
            <a:endParaRPr lang="en-CA" sz="1600" b="1" u="sng">
              <a:solidFill>
                <a:srgbClr val="533EA9"/>
              </a:solidFill>
              <a:latin typeface="Book Antiqua" pitchFamily="18" charset="0"/>
            </a:endParaRPr>
          </a:p>
        </p:txBody>
      </p:sp>
      <p:sp>
        <p:nvSpPr>
          <p:cNvPr id="23565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4160F5E8-B776-4658-9CE8-BF747733515D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11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23568" name="SystemRedundancy.pptx268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7078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215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86463E-6 L 0.25364 0.1279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1511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4 0.12797 L -0.01302 -0.00524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0" y="-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15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0481E-7 L -0.325 0.13321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00" y="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500" fill="hold"/>
                                        <p:tgtEl>
                                          <p:spTgt spid="21513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5 0.12828 L 0.00885 -0.00493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-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8"/>
                </p:tgtEl>
              </p:cMediaNode>
            </p:audio>
          </p:childTnLst>
        </p:cTn>
      </p:par>
    </p:tnLst>
    <p:bldLst>
      <p:bldP spid="21514" grpId="0" animBg="1"/>
      <p:bldP spid="21514" grpId="1" animBg="1"/>
      <p:bldP spid="21515" grpId="0" animBg="1"/>
      <p:bldP spid="21515" grpId="1" animBg="1"/>
      <p:bldP spid="21516" grpId="0" animBg="1"/>
      <p:bldP spid="21516" grpId="1" animBg="1"/>
      <p:bldP spid="21517" grpId="0" animBg="1"/>
      <p:bldP spid="21517" grpId="1" animBg="1"/>
      <p:bldP spid="12" grpId="0" animBg="1"/>
      <p:bldP spid="12" grpId="1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1000" y="1123950"/>
            <a:ext cx="1422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u="sng">
                <a:solidFill>
                  <a:srgbClr val="533EA9"/>
                </a:solidFill>
                <a:latin typeface="Book Antiqua" pitchFamily="18" charset="0"/>
              </a:rPr>
              <a:t>Grob G-120A</a:t>
            </a:r>
            <a:endParaRPr lang="en-CA" sz="1600" b="1" u="sng">
              <a:solidFill>
                <a:srgbClr val="533EA9"/>
              </a:solidFill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57200"/>
            <a:ext cx="9144000" cy="3698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4572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cs typeface="+mn-cs"/>
              </a:rPr>
              <a:t>The Electrical System</a:t>
            </a:r>
            <a:endParaRPr lang="en-CA" b="1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2075"/>
            <a:ext cx="9144000" cy="276225"/>
          </a:xfrm>
          <a:prstGeom prst="rect">
            <a:avLst/>
          </a:prstGeom>
          <a:noFill/>
        </p:spPr>
        <p:txBody>
          <a:bodyPr wrap="none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12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3558" name="Picture 6" descr="GROB-Electri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1613" y="912813"/>
            <a:ext cx="575945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7924800" y="1657350"/>
            <a:ext cx="609600" cy="6096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2819400" y="1352550"/>
            <a:ext cx="609600" cy="6096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5105400" y="1428750"/>
            <a:ext cx="609600" cy="6096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6019800" y="3181350"/>
            <a:ext cx="609600" cy="6096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467600" y="2800350"/>
            <a:ext cx="609600" cy="6096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cxnSp>
        <p:nvCxnSpPr>
          <p:cNvPr id="23566" name="AutoShape 14"/>
          <p:cNvCxnSpPr>
            <a:cxnSpLocks noChangeShapeType="1"/>
          </p:cNvCxnSpPr>
          <p:nvPr/>
        </p:nvCxnSpPr>
        <p:spPr bwMode="auto">
          <a:xfrm flipH="1" flipV="1">
            <a:off x="5626100" y="1962150"/>
            <a:ext cx="1930400" cy="9144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</p:spPr>
      </p:cxn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569913" y="2035175"/>
            <a:ext cx="1574800" cy="4762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533EA9"/>
                </a:solidFill>
                <a:latin typeface="Book Antiqua" pitchFamily="18" charset="0"/>
              </a:rPr>
              <a:t>Usually 1 alternator</a:t>
            </a:r>
          </a:p>
          <a:p>
            <a:pPr algn="ctr"/>
            <a:r>
              <a:rPr lang="en-US" sz="1200" b="1" i="1">
                <a:solidFill>
                  <a:srgbClr val="533EA9"/>
                </a:solidFill>
                <a:latin typeface="Book Antiqua" pitchFamily="18" charset="0"/>
              </a:rPr>
              <a:t>per engine.</a:t>
            </a:r>
            <a:endParaRPr lang="en-CA" sz="1200" b="1" i="1">
              <a:solidFill>
                <a:srgbClr val="533EA9"/>
              </a:solidFill>
              <a:latin typeface="Book Antiqua" pitchFamily="18" charset="0"/>
            </a:endParaRPr>
          </a:p>
        </p:txBody>
      </p:sp>
      <p:cxnSp>
        <p:nvCxnSpPr>
          <p:cNvPr id="23568" name="AutoShape 16"/>
          <p:cNvCxnSpPr>
            <a:cxnSpLocks noChangeShapeType="1"/>
          </p:cNvCxnSpPr>
          <p:nvPr/>
        </p:nvCxnSpPr>
        <p:spPr bwMode="auto">
          <a:xfrm flipV="1">
            <a:off x="2154238" y="1885950"/>
            <a:ext cx="754062" cy="38735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</p:spPr>
      </p:cxnSp>
      <p:pic>
        <p:nvPicPr>
          <p:cNvPr id="23569" name="Picture 17" descr="Grob_G120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125" y="3746500"/>
            <a:ext cx="228600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0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CD34598E-E0A7-4DAB-B940-02E2A1A0646D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12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24594" name="SystemRedundancy.pptx269-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0969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94"/>
                </p:tgtEl>
              </p:cMediaNode>
            </p:audio>
          </p:childTnLst>
        </p:cTn>
      </p:par>
    </p:tnLst>
    <p:bldLst>
      <p:bldP spid="3" grpId="0"/>
      <p:bldP spid="2151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3698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4572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cs typeface="+mn-cs"/>
              </a:rPr>
              <a:t>The Fuel System</a:t>
            </a:r>
            <a:endParaRPr lang="en-CA" b="1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2075"/>
            <a:ext cx="9144000" cy="276225"/>
          </a:xfrm>
          <a:prstGeom prst="rect">
            <a:avLst/>
          </a:prstGeom>
          <a:noFill/>
        </p:spPr>
        <p:txBody>
          <a:bodyPr wrap="none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12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4580" name="Picture 6" descr="beechcraft-baron-small-piston-charter-plane-lower-cost-quot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050" y="3292475"/>
            <a:ext cx="228600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 descr="BARONmulti-fuel-syste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1613" y="912813"/>
            <a:ext cx="5942012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273050" y="2222500"/>
            <a:ext cx="24161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533EA9"/>
                </a:solidFill>
                <a:latin typeface="Book Antiqua" pitchFamily="18" charset="0"/>
              </a:rPr>
              <a:t>Fuel System Independence:</a:t>
            </a:r>
          </a:p>
          <a:p>
            <a:r>
              <a:rPr lang="en-US" sz="1400" b="1">
                <a:solidFill>
                  <a:srgbClr val="533EA9"/>
                </a:solidFill>
                <a:latin typeface="Book Antiqua" pitchFamily="18" charset="0"/>
              </a:rPr>
              <a:t>    - CFR 14 FAR 23:  953</a:t>
            </a:r>
          </a:p>
          <a:p>
            <a:r>
              <a:rPr lang="en-US" sz="1400">
                <a:latin typeface="Book Antiqua" pitchFamily="18" charset="0"/>
              </a:rPr>
              <a:t>    </a:t>
            </a:r>
            <a:r>
              <a:rPr lang="en-US" sz="1400" b="1">
                <a:solidFill>
                  <a:srgbClr val="533EA9"/>
                </a:solidFill>
                <a:latin typeface="Book Antiqua" pitchFamily="18" charset="0"/>
              </a:rPr>
              <a:t>- CFR 14 FAR 25:  953</a:t>
            </a:r>
            <a:endParaRPr lang="en-CA" sz="1400" b="1">
              <a:solidFill>
                <a:srgbClr val="533EA9"/>
              </a:solidFill>
              <a:latin typeface="Book Antiqua" pitchFamily="18" charset="0"/>
            </a:endParaRPr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5803900" y="3060700"/>
            <a:ext cx="365125" cy="365125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" name="Oval 10"/>
          <p:cNvSpPr>
            <a:spLocks noChangeArrowheads="1"/>
          </p:cNvSpPr>
          <p:nvPr/>
        </p:nvSpPr>
        <p:spPr bwMode="auto">
          <a:xfrm>
            <a:off x="5654675" y="1781175"/>
            <a:ext cx="365125" cy="365125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587875" y="1581150"/>
            <a:ext cx="776288" cy="274638"/>
          </a:xfrm>
          <a:prstGeom prst="rect">
            <a:avLst/>
          </a:prstGeom>
          <a:solidFill>
            <a:srgbClr val="3366FF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5853113" y="3683000"/>
            <a:ext cx="731837" cy="182563"/>
          </a:xfrm>
          <a:prstGeom prst="rect">
            <a:avLst/>
          </a:prstGeom>
          <a:solidFill>
            <a:srgbClr val="3366FF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" name="Oval 10"/>
          <p:cNvSpPr>
            <a:spLocks noChangeArrowheads="1"/>
          </p:cNvSpPr>
          <p:nvPr/>
        </p:nvSpPr>
        <p:spPr bwMode="auto">
          <a:xfrm>
            <a:off x="6672263" y="2376488"/>
            <a:ext cx="1371600" cy="1096962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6964363" y="3227388"/>
            <a:ext cx="731837" cy="182562"/>
          </a:xfrm>
          <a:prstGeom prst="rect">
            <a:avLst/>
          </a:prstGeom>
          <a:solidFill>
            <a:srgbClr val="3366FF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6954838" y="2439988"/>
            <a:ext cx="749300" cy="274637"/>
          </a:xfrm>
          <a:prstGeom prst="rect">
            <a:avLst/>
          </a:prstGeom>
          <a:solidFill>
            <a:srgbClr val="3366FF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81000" y="1123950"/>
            <a:ext cx="1865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u="sng">
                <a:solidFill>
                  <a:srgbClr val="533EA9"/>
                </a:solidFill>
                <a:latin typeface="Book Antiqua" pitchFamily="18" charset="0"/>
              </a:rPr>
              <a:t>Beech B55 (Baron)</a:t>
            </a:r>
            <a:endParaRPr lang="en-CA" sz="1600" b="1" u="sng">
              <a:solidFill>
                <a:srgbClr val="533EA9"/>
              </a:solidFill>
              <a:latin typeface="Book Antiqua" pitchFamily="18" charset="0"/>
            </a:endParaRPr>
          </a:p>
        </p:txBody>
      </p:sp>
      <p:pic>
        <p:nvPicPr>
          <p:cNvPr id="24595" name="Picture 19" descr="BaronFuelPressur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33688" y="3427413"/>
            <a:ext cx="1371600" cy="1228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5615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A1B52416-A0D3-4591-A423-87D7865C5721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13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25619" name="SystemRedundancy.pptx260-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0523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9"/>
                </p:tgtEl>
              </p:cMediaNode>
            </p:audio>
          </p:childTnLst>
        </p:cTn>
      </p:par>
    </p:tnLst>
    <p:bldLst>
      <p:bldP spid="24583" grpId="0"/>
      <p:bldP spid="21514" grpId="0" animBg="1"/>
      <p:bldP spid="2" grpId="0" animBg="1"/>
      <p:bldP spid="24587" grpId="0" animBg="1"/>
      <p:bldP spid="24588" grpId="0" animBg="1"/>
      <p:bldP spid="3" grpId="0" animBg="1"/>
      <p:bldP spid="24591" grpId="0" animBg="1"/>
      <p:bldP spid="2459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3698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457200"/>
          <a:lstStyle/>
          <a:p>
            <a:pPr>
              <a:defRPr/>
            </a:pPr>
            <a:r>
              <a:rPr lang="en-US" b="1">
                <a:latin typeface="Book Antiqua" pitchFamily="18" charset="0"/>
              </a:rPr>
              <a:t>The Fuel System – </a:t>
            </a:r>
            <a:r>
              <a:rPr lang="en-US">
                <a:latin typeface="Book Antiqua" pitchFamily="18" charset="0"/>
              </a:rPr>
              <a:t>Case:  Air Transat 236</a:t>
            </a:r>
            <a:r>
              <a:rPr lang="en-US" b="1">
                <a:latin typeface="Book Antiqua" pitchFamily="18" charset="0"/>
              </a:rPr>
              <a:t> </a:t>
            </a:r>
            <a:endParaRPr lang="en-CA" b="1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2075"/>
            <a:ext cx="9144000" cy="276225"/>
          </a:xfrm>
          <a:prstGeom prst="rect">
            <a:avLst/>
          </a:prstGeom>
          <a:noFill/>
        </p:spPr>
        <p:txBody>
          <a:bodyPr wrap="none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12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5605" name="Picture 7" descr="2zz6oo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3105150"/>
            <a:ext cx="25590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 descr="air_transat_236_fuel_pip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1123950"/>
            <a:ext cx="255905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9" descr="air_transat_236_accident_report_sect_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9538" y="1095375"/>
            <a:ext cx="2468562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8600" y="1047750"/>
            <a:ext cx="1597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u="sng">
                <a:solidFill>
                  <a:srgbClr val="533EA9"/>
                </a:solidFill>
                <a:latin typeface="Book Antiqua" pitchFamily="18" charset="0"/>
              </a:rPr>
              <a:t>Airbus A330:</a:t>
            </a:r>
          </a:p>
          <a:p>
            <a:r>
              <a:rPr lang="en-US" sz="1600" b="1" u="sng">
                <a:solidFill>
                  <a:srgbClr val="533EA9"/>
                </a:solidFill>
                <a:latin typeface="Book Antiqua" pitchFamily="18" charset="0"/>
              </a:rPr>
              <a:t>Air Transat 236</a:t>
            </a:r>
            <a:endParaRPr lang="en-CA" sz="1600" b="1" u="sng">
              <a:solidFill>
                <a:srgbClr val="533EA9"/>
              </a:solidFill>
              <a:latin typeface="Book Antiqua" pitchFamily="18" charset="0"/>
            </a:endParaRPr>
          </a:p>
        </p:txBody>
      </p:sp>
      <p:pic>
        <p:nvPicPr>
          <p:cNvPr id="25612" name="Picture 12" descr="Air_Transat_A332_C-GIT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3050" y="4113213"/>
            <a:ext cx="2286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3198813" y="2009775"/>
            <a:ext cx="1371600" cy="13716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cxnSp>
        <p:nvCxnSpPr>
          <p:cNvPr id="25614" name="AutoShape 14"/>
          <p:cNvCxnSpPr>
            <a:cxnSpLocks noChangeShapeType="1"/>
          </p:cNvCxnSpPr>
          <p:nvPr/>
        </p:nvCxnSpPr>
        <p:spPr bwMode="auto">
          <a:xfrm flipV="1">
            <a:off x="4589463" y="1984375"/>
            <a:ext cx="896937" cy="711200"/>
          </a:xfrm>
          <a:prstGeom prst="straightConnector1">
            <a:avLst/>
          </a:prstGeom>
          <a:noFill/>
          <a:ln w="31750">
            <a:solidFill>
              <a:srgbClr val="FFFF00"/>
            </a:solidFill>
            <a:round/>
            <a:headEnd/>
            <a:tailEnd type="stealth" w="lg" len="lg"/>
          </a:ln>
        </p:spPr>
      </p:cxnSp>
      <p:pic>
        <p:nvPicPr>
          <p:cNvPr id="25615" name="Picture 15" descr="AT236ma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0" y="1200150"/>
            <a:ext cx="59420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663181D9-50E5-43B8-939B-9C0B107ACDC2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14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26638" name="SystemRedundancy.pptx273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7194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6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8"/>
                </p:tgtEl>
              </p:cMediaNode>
            </p:audio>
          </p:childTnLst>
        </p:cTn>
      </p:par>
    </p:tnLst>
    <p:bldLst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3698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4572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cs typeface="+mn-cs"/>
              </a:rPr>
              <a:t>The Hydraulic System</a:t>
            </a:r>
            <a:endParaRPr lang="en-CA" b="1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2075"/>
            <a:ext cx="9144000" cy="276225"/>
          </a:xfrm>
          <a:prstGeom prst="rect">
            <a:avLst/>
          </a:prstGeom>
          <a:noFill/>
        </p:spPr>
        <p:txBody>
          <a:bodyPr wrap="none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12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1000" y="1123950"/>
            <a:ext cx="1422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u="sng">
                <a:solidFill>
                  <a:srgbClr val="533EA9"/>
                </a:solidFill>
                <a:latin typeface="Book Antiqua" pitchFamily="18" charset="0"/>
              </a:rPr>
              <a:t>Grob G-120A</a:t>
            </a:r>
            <a:endParaRPr lang="en-CA" sz="1600" b="1" u="sng">
              <a:solidFill>
                <a:srgbClr val="533EA9"/>
              </a:solidFill>
              <a:latin typeface="Book Antiqua" pitchFamily="18" charset="0"/>
            </a:endParaRPr>
          </a:p>
        </p:txBody>
      </p:sp>
      <p:pic>
        <p:nvPicPr>
          <p:cNvPr id="26634" name="Picture 10" descr="Grob_G120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125" y="3746500"/>
            <a:ext cx="228600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11" descr="GROB-Hydrauli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1613" y="912813"/>
            <a:ext cx="5484812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3048000" y="1504950"/>
            <a:ext cx="1371600" cy="1096963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2970213" y="2924175"/>
            <a:ext cx="1096962" cy="822325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4541838" y="3486150"/>
            <a:ext cx="715962" cy="974725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3244850" y="3262313"/>
            <a:ext cx="547688" cy="182562"/>
          </a:xfrm>
          <a:prstGeom prst="rect">
            <a:avLst/>
          </a:prstGeom>
          <a:solidFill>
            <a:srgbClr val="3366FF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473450" y="1827213"/>
            <a:ext cx="304800" cy="304800"/>
          </a:xfrm>
          <a:prstGeom prst="rect">
            <a:avLst/>
          </a:prstGeom>
          <a:solidFill>
            <a:srgbClr val="3366FF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706938" y="3668713"/>
            <a:ext cx="411162" cy="274637"/>
          </a:xfrm>
          <a:prstGeom prst="rect">
            <a:avLst/>
          </a:prstGeom>
          <a:solidFill>
            <a:srgbClr val="3366FF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cxnSp>
        <p:nvCxnSpPr>
          <p:cNvPr id="26642" name="AutoShape 18"/>
          <p:cNvCxnSpPr>
            <a:cxnSpLocks noChangeShapeType="1"/>
          </p:cNvCxnSpPr>
          <p:nvPr/>
        </p:nvCxnSpPr>
        <p:spPr bwMode="auto">
          <a:xfrm>
            <a:off x="3906838" y="3644900"/>
            <a:ext cx="615950" cy="328613"/>
          </a:xfrm>
          <a:prstGeom prst="straightConnector1">
            <a:avLst/>
          </a:prstGeom>
          <a:noFill/>
          <a:ln w="31750">
            <a:solidFill>
              <a:srgbClr val="0000FF"/>
            </a:solidFill>
            <a:round/>
            <a:headEnd/>
            <a:tailEnd type="stealth" w="lg" len="lg"/>
          </a:ln>
        </p:spPr>
      </p:cxnSp>
      <p:sp>
        <p:nvSpPr>
          <p:cNvPr id="27661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5BF1EF32-2EDF-4C2B-8CBC-A6B9D2273904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15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27664" name="SystemRedundancy.pptx263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5991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6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64"/>
                </p:tgtEl>
              </p:cMediaNode>
            </p:audio>
          </p:childTnLst>
        </p:cTn>
      </p:par>
    </p:tnLst>
    <p:bldLst>
      <p:bldP spid="3" grpId="0"/>
      <p:bldP spid="5" grpId="0" animBg="1"/>
      <p:bldP spid="7" grpId="0" animBg="1"/>
      <p:bldP spid="8" grpId="0" animBg="1"/>
      <p:bldP spid="24587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9" descr="UA232da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2338" y="1004888"/>
            <a:ext cx="4570412" cy="312261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67" name="Picture 19" descr="UA232ma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2338" y="1004888"/>
            <a:ext cx="4570412" cy="319246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457200"/>
            <a:ext cx="9144000" cy="3698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457200"/>
          <a:lstStyle/>
          <a:p>
            <a:pPr>
              <a:defRPr/>
            </a:pPr>
            <a:r>
              <a:rPr lang="en-US" b="1">
                <a:latin typeface="Book Antiqua" pitchFamily="18" charset="0"/>
              </a:rPr>
              <a:t>The Hydraulic System – </a:t>
            </a:r>
            <a:r>
              <a:rPr lang="en-US">
                <a:latin typeface="Book Antiqua" pitchFamily="18" charset="0"/>
              </a:rPr>
              <a:t>Case: United Airlines 232</a:t>
            </a:r>
            <a:r>
              <a:rPr lang="en-US" b="1">
                <a:latin typeface="Book Antiqua" pitchFamily="18" charset="0"/>
              </a:rPr>
              <a:t> </a:t>
            </a:r>
            <a:endParaRPr lang="en-CA" b="1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2075"/>
            <a:ext cx="9144000" cy="276225"/>
          </a:xfrm>
          <a:prstGeom prst="rect">
            <a:avLst/>
          </a:prstGeom>
          <a:noFill/>
        </p:spPr>
        <p:txBody>
          <a:bodyPr wrap="none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12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" y="1123950"/>
            <a:ext cx="1993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u="sng">
                <a:solidFill>
                  <a:srgbClr val="533EA9"/>
                </a:solidFill>
                <a:latin typeface="Book Antiqua" pitchFamily="18" charset="0"/>
              </a:rPr>
              <a:t>DC-10:</a:t>
            </a:r>
          </a:p>
          <a:p>
            <a:r>
              <a:rPr lang="en-US" sz="1600" b="1" u="sng">
                <a:solidFill>
                  <a:srgbClr val="533EA9"/>
                </a:solidFill>
                <a:latin typeface="Book Antiqua" pitchFamily="18" charset="0"/>
              </a:rPr>
              <a:t>United Airlines 232</a:t>
            </a:r>
            <a:endParaRPr lang="en-CA" sz="1600" b="1" u="sng">
              <a:solidFill>
                <a:srgbClr val="533EA9"/>
              </a:solidFill>
              <a:latin typeface="Book Antiqua" pitchFamily="18" charset="0"/>
            </a:endParaRPr>
          </a:p>
        </p:txBody>
      </p:sp>
      <p:pic>
        <p:nvPicPr>
          <p:cNvPr id="27659" name="Picture 11" descr="dc10uni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563" y="4021138"/>
            <a:ext cx="2468562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5257800" y="2312988"/>
            <a:ext cx="1219200" cy="563562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7660" name="TextBox 2"/>
          <p:cNvSpPr txBox="1">
            <a:spLocks noChangeArrowheads="1"/>
          </p:cNvSpPr>
          <p:nvPr/>
        </p:nvSpPr>
        <p:spPr bwMode="auto">
          <a:xfrm>
            <a:off x="6324600" y="1044575"/>
            <a:ext cx="2590800" cy="688975"/>
          </a:xfrm>
          <a:prstGeom prst="rect">
            <a:avLst/>
          </a:prstGeom>
          <a:solidFill>
            <a:srgbClr val="DCDC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533EA9"/>
                </a:solidFill>
                <a:latin typeface="Book Antiqua" pitchFamily="18" charset="0"/>
              </a:rPr>
              <a:t>FAILED REDUNDANCY:</a:t>
            </a:r>
          </a:p>
          <a:p>
            <a:r>
              <a:rPr lang="en-US" sz="1200" b="1">
                <a:solidFill>
                  <a:srgbClr val="533EA9"/>
                </a:solidFill>
                <a:latin typeface="Book Antiqua" pitchFamily="18" charset="0"/>
              </a:rPr>
              <a:t>  – Calculated Probability:  1x10</a:t>
            </a:r>
            <a:r>
              <a:rPr lang="en-US" sz="1200" b="1" baseline="30000">
                <a:solidFill>
                  <a:srgbClr val="533EA9"/>
                </a:solidFill>
                <a:latin typeface="Book Antiqua" pitchFamily="18" charset="0"/>
              </a:rPr>
              <a:t>-9</a:t>
            </a:r>
            <a:r>
              <a:rPr lang="en-US" sz="1200" b="1">
                <a:solidFill>
                  <a:srgbClr val="533EA9"/>
                </a:solidFill>
                <a:latin typeface="Book Antiqua" pitchFamily="18" charset="0"/>
              </a:rPr>
              <a:t>.  </a:t>
            </a:r>
          </a:p>
          <a:p>
            <a:r>
              <a:rPr lang="en-US" sz="1200" b="1">
                <a:solidFill>
                  <a:srgbClr val="533EA9"/>
                </a:solidFill>
                <a:latin typeface="Book Antiqua" pitchFamily="18" charset="0"/>
              </a:rPr>
              <a:t>  </a:t>
            </a:r>
            <a:r>
              <a:rPr lang="en-CA" sz="1200" b="1">
                <a:solidFill>
                  <a:srgbClr val="533EA9"/>
                </a:solidFill>
                <a:latin typeface="Book Antiqua" pitchFamily="18" charset="0"/>
              </a:rPr>
              <a:t>– Based on independent failures.</a:t>
            </a:r>
          </a:p>
        </p:txBody>
      </p:sp>
      <p:sp>
        <p:nvSpPr>
          <p:cNvPr id="27661" name="AutoShape 13"/>
          <p:cNvSpPr>
            <a:spLocks noChangeArrowheads="1"/>
          </p:cNvSpPr>
          <p:nvPr/>
        </p:nvSpPr>
        <p:spPr bwMode="auto">
          <a:xfrm>
            <a:off x="6096000" y="2952750"/>
            <a:ext cx="2286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6477000" y="2876550"/>
            <a:ext cx="2286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CA"/>
          </a:p>
        </p:txBody>
      </p:sp>
      <p:sp>
        <p:nvSpPr>
          <p:cNvPr id="27666" name="TextBox 2"/>
          <p:cNvSpPr txBox="1">
            <a:spLocks noChangeArrowheads="1"/>
          </p:cNvSpPr>
          <p:nvPr/>
        </p:nvSpPr>
        <p:spPr bwMode="auto">
          <a:xfrm>
            <a:off x="5943600" y="4019550"/>
            <a:ext cx="3124200" cy="688975"/>
          </a:xfrm>
          <a:prstGeom prst="rect">
            <a:avLst/>
          </a:prstGeom>
          <a:solidFill>
            <a:srgbClr val="DCDC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533EA9"/>
                </a:solidFill>
                <a:latin typeface="Book Antiqua" pitchFamily="18" charset="0"/>
              </a:rPr>
              <a:t>AERODYNAMIC REDUNDANCY:</a:t>
            </a:r>
          </a:p>
          <a:p>
            <a:r>
              <a:rPr lang="en-US" sz="1200" b="1">
                <a:solidFill>
                  <a:srgbClr val="533EA9"/>
                </a:solidFill>
                <a:latin typeface="Book Antiqua" pitchFamily="18" charset="0"/>
              </a:rPr>
              <a:t>  – Differential Thrust.</a:t>
            </a:r>
          </a:p>
          <a:p>
            <a:r>
              <a:rPr lang="en-US" sz="1200" b="1">
                <a:solidFill>
                  <a:srgbClr val="533EA9"/>
                </a:solidFill>
                <a:latin typeface="Book Antiqua" pitchFamily="18" charset="0"/>
              </a:rPr>
              <a:t>  </a:t>
            </a:r>
            <a:r>
              <a:rPr lang="en-CA" sz="1200" b="1">
                <a:solidFill>
                  <a:srgbClr val="533EA9"/>
                </a:solidFill>
                <a:latin typeface="Book Antiqua" pitchFamily="18" charset="0"/>
              </a:rPr>
              <a:t>– 185 Survivors out of 296.</a:t>
            </a:r>
          </a:p>
        </p:txBody>
      </p:sp>
      <p:sp>
        <p:nvSpPr>
          <p:cNvPr id="28684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2BDD6A85-4A2E-44C8-B4EB-DB5DEABEF451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16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28688" name="SystemRedundancy.pptx274-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9634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6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2765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07616E-6 L 0.31684 -0.3370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0" y="-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84 -0.33703 L 0.00017 0.00339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0" y="170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276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8"/>
                </p:tgtEl>
              </p:cMediaNode>
            </p:audio>
          </p:childTnLst>
        </p:cTn>
      </p:par>
    </p:tnLst>
    <p:bldLst>
      <p:bldP spid="3" grpId="0"/>
      <p:bldP spid="5" grpId="0" animBg="1"/>
      <p:bldP spid="5" grpId="1" animBg="1"/>
      <p:bldP spid="27660" grpId="0" animBg="1"/>
      <p:bldP spid="27660" grpId="1" animBg="1"/>
      <p:bldP spid="27661" grpId="0" animBg="1"/>
      <p:bldP spid="27661" grpId="1" animBg="1"/>
      <p:bldP spid="27662" grpId="0" animBg="1"/>
      <p:bldP spid="27662" grpId="1" animBg="1"/>
      <p:bldP spid="276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2075"/>
            <a:ext cx="9144000" cy="276225"/>
          </a:xfrm>
          <a:prstGeom prst="rect">
            <a:avLst/>
          </a:prstGeom>
          <a:noFill/>
        </p:spPr>
        <p:txBody>
          <a:bodyPr wrap="none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12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381000" y="514350"/>
            <a:ext cx="784225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Some Recommended Reading:</a:t>
            </a:r>
          </a:p>
          <a:p>
            <a:endParaRPr lang="en-US" sz="1600">
              <a:solidFill>
                <a:srgbClr val="000000"/>
              </a:solidFill>
            </a:endParaRPr>
          </a:p>
          <a:p>
            <a:r>
              <a:rPr lang="en-US" sz="1600">
                <a:solidFill>
                  <a:srgbClr val="000000"/>
                </a:solidFill>
              </a:rPr>
              <a:t>    - </a:t>
            </a:r>
            <a:r>
              <a:rPr lang="en-US" sz="1600">
                <a:hlinkClick r:id="rId4"/>
              </a:rPr>
              <a:t>https://en.wikipedia.org/wiki/Redundancy_(engineering)</a:t>
            </a:r>
            <a:endParaRPr lang="en-US" sz="1600"/>
          </a:p>
          <a:p>
            <a:endParaRPr lang="en-US" sz="1600"/>
          </a:p>
          <a:p>
            <a:r>
              <a:rPr lang="en-CA" sz="1600">
                <a:solidFill>
                  <a:srgbClr val="000000"/>
                </a:solidFill>
              </a:rPr>
              <a:t>    - </a:t>
            </a:r>
            <a:r>
              <a:rPr lang="en-CA" sz="1600">
                <a:hlinkClick r:id="rId5"/>
              </a:rPr>
              <a:t>https://en.wikipedia.org/wiki/Fault_tolerance</a:t>
            </a:r>
            <a:endParaRPr lang="en-CA" sz="1600">
              <a:solidFill>
                <a:srgbClr val="000000"/>
              </a:solidFill>
            </a:endParaRPr>
          </a:p>
          <a:p>
            <a:endParaRPr lang="en-US" sz="1600">
              <a:solidFill>
                <a:srgbClr val="000000"/>
              </a:solidFill>
            </a:endParaRPr>
          </a:p>
          <a:p>
            <a:r>
              <a:rPr lang="en-US" sz="1600">
                <a:solidFill>
                  <a:srgbClr val="000000"/>
                </a:solidFill>
              </a:rPr>
              <a:t>    - Reason, J.  </a:t>
            </a:r>
            <a:r>
              <a:rPr lang="en-US" sz="1600" i="1">
                <a:solidFill>
                  <a:srgbClr val="000000"/>
                </a:solidFill>
              </a:rPr>
              <a:t>Managing the Risks of Organizational Accidents</a:t>
            </a:r>
            <a:r>
              <a:rPr lang="en-US" sz="1600">
                <a:solidFill>
                  <a:srgbClr val="000000"/>
                </a:solidFill>
              </a:rPr>
              <a:t>.  Ashgate Publishing</a:t>
            </a: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76200" y="4302125"/>
            <a:ext cx="4283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Note on copyright of images:</a:t>
            </a:r>
          </a:p>
          <a:p>
            <a:r>
              <a:rPr lang="en-US" sz="800">
                <a:solidFill>
                  <a:srgbClr val="000000"/>
                </a:solidFill>
              </a:rPr>
              <a:t> – None of the images in this presentation belong to the author.</a:t>
            </a:r>
          </a:p>
          <a:p>
            <a:r>
              <a:rPr lang="en-US" sz="800"/>
              <a:t> </a:t>
            </a:r>
            <a:r>
              <a:rPr lang="en-US" sz="800">
                <a:solidFill>
                  <a:srgbClr val="000000"/>
                </a:solidFill>
              </a:rPr>
              <a:t>–</a:t>
            </a:r>
            <a:r>
              <a:rPr lang="en-US" sz="800"/>
              <a:t> </a:t>
            </a:r>
            <a:r>
              <a:rPr lang="en-US" sz="800">
                <a:solidFill>
                  <a:srgbClr val="000000"/>
                </a:solidFill>
              </a:rPr>
              <a:t>While some of the images used in this presentation are in the public domain, others are</a:t>
            </a:r>
          </a:p>
          <a:p>
            <a:r>
              <a:rPr lang="en-US" sz="800">
                <a:solidFill>
                  <a:srgbClr val="000000"/>
                </a:solidFill>
              </a:rPr>
              <a:t>subject to copyright, and are being used here under the Fair Use (USA) or Fair Dealing</a:t>
            </a:r>
          </a:p>
          <a:p>
            <a:r>
              <a:rPr lang="en-US" sz="800">
                <a:solidFill>
                  <a:srgbClr val="000000"/>
                </a:solidFill>
              </a:rPr>
              <a:t>(Canada) doctrine.</a:t>
            </a:r>
          </a:p>
        </p:txBody>
      </p:sp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FDAC1A33-C739-4552-BC74-2A7886E9395E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17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29703" name="SystemRedundancy.pptx26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4055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7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731838"/>
            <a:ext cx="35448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Redundancy, Reliability, Safety</a:t>
            </a:r>
            <a:endParaRPr lang="en-CA" b="1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475038"/>
            <a:ext cx="14747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Fuel System</a:t>
            </a:r>
            <a:endParaRPr lang="en-CA" b="1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925763"/>
            <a:ext cx="19875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Electrical System</a:t>
            </a:r>
            <a:endParaRPr lang="en-CA" b="1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4022725"/>
            <a:ext cx="21351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Hydraulic System</a:t>
            </a:r>
            <a:endParaRPr lang="en-CA" b="1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2378075"/>
            <a:ext cx="17811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Flight Controls</a:t>
            </a:r>
            <a:endParaRPr lang="en-CA" b="1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1828800"/>
            <a:ext cx="27114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Flight Data:  Pitot-Static</a:t>
            </a:r>
            <a:endParaRPr lang="en-CA" b="1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1279525"/>
            <a:ext cx="248761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Multi-Engine Aircraft</a:t>
            </a:r>
            <a:endParaRPr lang="en-CA" b="1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2075"/>
            <a:ext cx="9144000" cy="276225"/>
          </a:xfrm>
          <a:prstGeom prst="rect">
            <a:avLst/>
          </a:prstGeom>
          <a:noFill/>
        </p:spPr>
        <p:txBody>
          <a:bodyPr wrap="none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12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4345" name="Picture 11" descr="220px-Fault_tre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7613" y="1095375"/>
            <a:ext cx="3198812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A87E1D73-43DB-403A-ABD6-439D6B7DA764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2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14349" name="SystemRedundancy.pptx28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290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9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8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9144000" cy="3698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4572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cs typeface="+mn-cs"/>
              </a:rPr>
              <a:t>Redundancy, Reliability, Safety</a:t>
            </a:r>
            <a:endParaRPr lang="en-CA" b="1" dirty="0">
              <a:latin typeface="+mn-l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2075"/>
            <a:ext cx="9144000" cy="276225"/>
          </a:xfrm>
          <a:prstGeom prst="rect">
            <a:avLst/>
          </a:prstGeom>
          <a:noFill/>
        </p:spPr>
        <p:txBody>
          <a:bodyPr wrap="none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12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82563" y="912813"/>
            <a:ext cx="5621337" cy="1106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5720" rIns="45720"/>
          <a:lstStyle/>
          <a:p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Redundancy:</a:t>
            </a:r>
          </a:p>
          <a:p>
            <a:r>
              <a:rPr lang="en-CA" sz="1700">
                <a:solidFill>
                  <a:srgbClr val="000000"/>
                </a:solidFill>
                <a:latin typeface="Times New Roman" pitchFamily="18" charset="0"/>
              </a:rPr>
              <a:t>the inclusion of extra components that are not strictly necessary to functioning, in case of failure in other components.</a:t>
            </a:r>
          </a:p>
          <a:p>
            <a:r>
              <a:rPr lang="en-US" sz="1200" i="1">
                <a:solidFill>
                  <a:srgbClr val="000000"/>
                </a:solidFill>
                <a:latin typeface="Times New Roman" pitchFamily="18" charset="0"/>
              </a:rPr>
              <a:t>(google.com)</a:t>
            </a:r>
            <a:endParaRPr lang="en-CA" sz="1200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182563" y="2190750"/>
            <a:ext cx="5621337" cy="1128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5720" rIns="45720"/>
          <a:lstStyle/>
          <a:p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Reliability:</a:t>
            </a:r>
          </a:p>
          <a:p>
            <a:r>
              <a:rPr lang="en-CA" sz="1700">
                <a:solidFill>
                  <a:srgbClr val="000000"/>
                </a:solidFill>
                <a:latin typeface="Times New Roman" pitchFamily="18" charset="0"/>
              </a:rPr>
              <a:t>An attribute of any system that consistently produces the same results, preferably meeting or exceeding its specifications.</a:t>
            </a:r>
            <a:r>
              <a:rPr lang="en-CA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r>
              <a:rPr lang="en-US" sz="1200" i="1">
                <a:solidFill>
                  <a:srgbClr val="000000"/>
                </a:solidFill>
                <a:latin typeface="Times New Roman" pitchFamily="18" charset="0"/>
              </a:rPr>
              <a:t>(dictionary.com)</a:t>
            </a:r>
            <a:endParaRPr lang="en-CA" sz="1200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182563" y="3486150"/>
            <a:ext cx="5621337" cy="1128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5720" rIns="45720"/>
          <a:lstStyle/>
          <a:p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Safety:</a:t>
            </a:r>
          </a:p>
          <a:p>
            <a:r>
              <a:rPr lang="en-CA" sz="1700">
                <a:solidFill>
                  <a:srgbClr val="000000"/>
                </a:solidFill>
                <a:latin typeface="Times New Roman" pitchFamily="18" charset="0"/>
              </a:rPr>
              <a:t> - freedom from harm or danger:  the state of being safe</a:t>
            </a:r>
          </a:p>
          <a:p>
            <a:r>
              <a:rPr lang="en-CA" sz="1700">
                <a:solidFill>
                  <a:srgbClr val="000000"/>
                </a:solidFill>
                <a:latin typeface="Times New Roman" pitchFamily="18" charset="0"/>
              </a:rPr>
              <a:t> - the state of not being dangerous or harmful </a:t>
            </a:r>
          </a:p>
          <a:p>
            <a:r>
              <a:rPr lang="en-US" sz="1200" i="1">
                <a:solidFill>
                  <a:srgbClr val="000000"/>
                </a:solidFill>
                <a:latin typeface="Times New Roman" pitchFamily="18" charset="0"/>
              </a:rPr>
              <a:t>(merriam-webster.com)</a:t>
            </a:r>
            <a:endParaRPr lang="en-CA" sz="1200" i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803900" y="1163638"/>
            <a:ext cx="3152775" cy="590550"/>
            <a:chOff x="5803900" y="1163638"/>
            <a:chExt cx="3152775" cy="590550"/>
          </a:xfrm>
        </p:grpSpPr>
        <p:sp>
          <p:nvSpPr>
            <p:cNvPr id="15376" name="Text Box 8"/>
            <p:cNvSpPr txBox="1">
              <a:spLocks noChangeArrowheads="1"/>
            </p:cNvSpPr>
            <p:nvPr/>
          </p:nvSpPr>
          <p:spPr bwMode="auto">
            <a:xfrm>
              <a:off x="6397625" y="1163638"/>
              <a:ext cx="2559050" cy="5905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5720" rIns="45720"/>
            <a:lstStyle/>
            <a:p>
              <a:r>
                <a:rPr lang="en-CA" sz="1600">
                  <a:solidFill>
                    <a:srgbClr val="000000"/>
                  </a:solidFill>
                  <a:latin typeface="Times New Roman" pitchFamily="18" charset="0"/>
                </a:rPr>
                <a:t>- Single Redundancy</a:t>
              </a:r>
            </a:p>
            <a:p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</a:rPr>
                <a:t>- Triple Redundancy</a:t>
              </a:r>
              <a:endParaRPr lang="en-CA" sz="1600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cxnSp>
          <p:nvCxnSpPr>
            <p:cNvPr id="15377" name="AutoShape 11"/>
            <p:cNvCxnSpPr>
              <a:cxnSpLocks noChangeShapeType="1"/>
              <a:stCxn id="15364" idx="3"/>
              <a:endCxn id="15376" idx="1"/>
            </p:cNvCxnSpPr>
            <p:nvPr/>
          </p:nvCxnSpPr>
          <p:spPr bwMode="auto">
            <a:xfrm flipV="1">
              <a:off x="5803900" y="1458913"/>
              <a:ext cx="593725" cy="7937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lg"/>
            </a:ln>
          </p:spPr>
        </p:cxn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803900" y="2330450"/>
            <a:ext cx="3152775" cy="835025"/>
            <a:chOff x="5803900" y="2330450"/>
            <a:chExt cx="3152775" cy="835025"/>
          </a:xfrm>
        </p:grpSpPr>
        <p:sp>
          <p:nvSpPr>
            <p:cNvPr id="15374" name="Text Box 9"/>
            <p:cNvSpPr txBox="1">
              <a:spLocks noChangeArrowheads="1"/>
            </p:cNvSpPr>
            <p:nvPr/>
          </p:nvSpPr>
          <p:spPr bwMode="auto">
            <a:xfrm>
              <a:off x="6397625" y="2330450"/>
              <a:ext cx="2559050" cy="8350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5720" rIns="45720"/>
            <a:lstStyle/>
            <a:p>
              <a:r>
                <a:rPr lang="en-CA" sz="1600">
                  <a:solidFill>
                    <a:srgbClr val="000000"/>
                  </a:solidFill>
                  <a:latin typeface="Times New Roman" pitchFamily="18" charset="0"/>
                </a:rPr>
                <a:t>- Probability of Failure</a:t>
              </a:r>
            </a:p>
            <a:p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</a:rPr>
                <a:t>- Mean Time Between Failure</a:t>
              </a:r>
            </a:p>
            <a:p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</a:rPr>
                <a:t>- Dispatch Rate</a:t>
              </a:r>
              <a:endParaRPr lang="en-CA" sz="1600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cxnSp>
          <p:nvCxnSpPr>
            <p:cNvPr id="15375" name="AutoShape 12"/>
            <p:cNvCxnSpPr>
              <a:cxnSpLocks noChangeShapeType="1"/>
              <a:stCxn id="15365" idx="3"/>
              <a:endCxn id="15374" idx="1"/>
            </p:cNvCxnSpPr>
            <p:nvPr/>
          </p:nvCxnSpPr>
          <p:spPr bwMode="auto">
            <a:xfrm flipV="1">
              <a:off x="5803900" y="2747963"/>
              <a:ext cx="593725" cy="7937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lg"/>
            </a:ln>
          </p:spPr>
        </p:cxn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803900" y="3746500"/>
            <a:ext cx="3152775" cy="590550"/>
            <a:chOff x="5803900" y="3746500"/>
            <a:chExt cx="3152775" cy="590550"/>
          </a:xfrm>
        </p:grpSpPr>
        <p:sp>
          <p:nvSpPr>
            <p:cNvPr id="15372" name="Text Box 10"/>
            <p:cNvSpPr txBox="1">
              <a:spLocks noChangeArrowheads="1"/>
            </p:cNvSpPr>
            <p:nvPr/>
          </p:nvSpPr>
          <p:spPr bwMode="auto">
            <a:xfrm>
              <a:off x="6397625" y="3746500"/>
              <a:ext cx="2559050" cy="5905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5720" rIns="45720"/>
            <a:lstStyle/>
            <a:p>
              <a:r>
                <a:rPr lang="en-CA" sz="1600">
                  <a:solidFill>
                    <a:srgbClr val="000000"/>
                  </a:solidFill>
                  <a:latin typeface="Times New Roman" pitchFamily="18" charset="0"/>
                </a:rPr>
                <a:t>- Probability of Harm</a:t>
              </a:r>
            </a:p>
            <a:p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</a:rPr>
                <a:t>- Rate of Harm</a:t>
              </a:r>
              <a:endParaRPr lang="en-CA" sz="1600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cxnSp>
          <p:nvCxnSpPr>
            <p:cNvPr id="15373" name="AutoShape 13"/>
            <p:cNvCxnSpPr>
              <a:cxnSpLocks noChangeShapeType="1"/>
              <a:stCxn id="15366" idx="3"/>
              <a:endCxn id="15372" idx="1"/>
            </p:cNvCxnSpPr>
            <p:nvPr/>
          </p:nvCxnSpPr>
          <p:spPr bwMode="auto">
            <a:xfrm flipV="1">
              <a:off x="5803900" y="4041775"/>
              <a:ext cx="593725" cy="9525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lg"/>
            </a:ln>
          </p:spPr>
        </p:cxnSp>
      </p:grpSp>
      <p:cxnSp>
        <p:nvCxnSpPr>
          <p:cNvPr id="12" name="Curved Connector 11"/>
          <p:cNvCxnSpPr>
            <a:cxnSpLocks noChangeShapeType="1"/>
          </p:cNvCxnSpPr>
          <p:nvPr/>
        </p:nvCxnSpPr>
        <p:spPr bwMode="auto">
          <a:xfrm rot="16200000" flipH="1">
            <a:off x="2473325" y="3225800"/>
            <a:ext cx="993775" cy="593725"/>
          </a:xfrm>
          <a:prstGeom prst="curvedConnector3">
            <a:avLst>
              <a:gd name="adj1" fmla="val -19528"/>
            </a:avLst>
          </a:prstGeom>
          <a:noFill/>
          <a:ln w="31750" algn="ctr">
            <a:solidFill>
              <a:srgbClr val="000080"/>
            </a:solidFill>
            <a:prstDash val="dash"/>
            <a:round/>
            <a:headEnd/>
            <a:tailEnd type="stealth" w="lg" len="lg"/>
          </a:ln>
        </p:spPr>
      </p:cxnSp>
      <p:cxnSp>
        <p:nvCxnSpPr>
          <p:cNvPr id="32" name="Curved Connector 31"/>
          <p:cNvCxnSpPr>
            <a:cxnSpLocks noChangeShapeType="1"/>
          </p:cNvCxnSpPr>
          <p:nvPr/>
        </p:nvCxnSpPr>
        <p:spPr bwMode="auto">
          <a:xfrm rot="16200000" flipH="1">
            <a:off x="2466975" y="1930400"/>
            <a:ext cx="993775" cy="593725"/>
          </a:xfrm>
          <a:prstGeom prst="curvedConnector3">
            <a:avLst>
              <a:gd name="adj1" fmla="val -19528"/>
            </a:avLst>
          </a:prstGeom>
          <a:noFill/>
          <a:ln w="31750" algn="ctr">
            <a:solidFill>
              <a:srgbClr val="000080"/>
            </a:solidFill>
            <a:prstDash val="dash"/>
            <a:round/>
            <a:headEnd/>
            <a:tailEnd type="stealth" w="lg" len="lg"/>
          </a:ln>
        </p:spPr>
      </p:cxnSp>
      <p:sp>
        <p:nvSpPr>
          <p:cNvPr id="15371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7F0F28B3-5683-4EDB-9FA3-4A836CFF5BF1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3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15382" name="SystemRedundancy.pptx281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832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82"/>
                </p:tgtEl>
              </p:cMediaNode>
            </p:audio>
          </p:childTnLst>
        </p:cTn>
      </p:par>
    </p:tnLst>
    <p:bldLst>
      <p:bldP spid="15364" grpId="0" animBg="1"/>
      <p:bldP spid="15365" grpId="0" animBg="1"/>
      <p:bldP spid="153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3698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4572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cs typeface="+mn-cs"/>
              </a:rPr>
              <a:t>Multi-Engine Aircraft</a:t>
            </a:r>
            <a:endParaRPr lang="en-CA" b="1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2075"/>
            <a:ext cx="9144000" cy="276225"/>
          </a:xfrm>
          <a:prstGeom prst="rect">
            <a:avLst/>
          </a:prstGeom>
          <a:noFill/>
        </p:spPr>
        <p:txBody>
          <a:bodyPr wrap="none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12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6388" name="Picture 12" descr="421_bank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963" y="1017588"/>
            <a:ext cx="2713037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3" descr="140114_Auror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2922588"/>
            <a:ext cx="3302000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4" descr="SkyMast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971550"/>
            <a:ext cx="2611438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Oval 15"/>
          <p:cNvSpPr>
            <a:spLocks noChangeArrowheads="1"/>
          </p:cNvSpPr>
          <p:nvPr/>
        </p:nvSpPr>
        <p:spPr bwMode="auto">
          <a:xfrm>
            <a:off x="730250" y="1504950"/>
            <a:ext cx="1096963" cy="4572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6392" name="Oval 16"/>
          <p:cNvSpPr>
            <a:spLocks noChangeArrowheads="1"/>
          </p:cNvSpPr>
          <p:nvPr/>
        </p:nvSpPr>
        <p:spPr bwMode="auto">
          <a:xfrm>
            <a:off x="960438" y="2114550"/>
            <a:ext cx="1096962" cy="4572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6393" name="Oval 17"/>
          <p:cNvSpPr>
            <a:spLocks noChangeArrowheads="1"/>
          </p:cNvSpPr>
          <p:nvPr/>
        </p:nvSpPr>
        <p:spPr bwMode="auto">
          <a:xfrm>
            <a:off x="7239000" y="1809750"/>
            <a:ext cx="609600" cy="4572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6394" name="Oval 18"/>
          <p:cNvSpPr>
            <a:spLocks noChangeArrowheads="1"/>
          </p:cNvSpPr>
          <p:nvPr/>
        </p:nvSpPr>
        <p:spPr bwMode="auto">
          <a:xfrm>
            <a:off x="8001000" y="1809750"/>
            <a:ext cx="609600" cy="4572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6395" name="Oval 19"/>
          <p:cNvSpPr>
            <a:spLocks noChangeArrowheads="1"/>
          </p:cNvSpPr>
          <p:nvPr/>
        </p:nvSpPr>
        <p:spPr bwMode="auto">
          <a:xfrm>
            <a:off x="3563938" y="3381375"/>
            <a:ext cx="593725" cy="274638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6396" name="Oval 20"/>
          <p:cNvSpPr>
            <a:spLocks noChangeArrowheads="1"/>
          </p:cNvSpPr>
          <p:nvPr/>
        </p:nvSpPr>
        <p:spPr bwMode="auto">
          <a:xfrm>
            <a:off x="3716338" y="3592513"/>
            <a:ext cx="593725" cy="274637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6397" name="Oval 21"/>
          <p:cNvSpPr>
            <a:spLocks noChangeArrowheads="1"/>
          </p:cNvSpPr>
          <p:nvPr/>
        </p:nvSpPr>
        <p:spPr bwMode="auto">
          <a:xfrm>
            <a:off x="3902075" y="4049713"/>
            <a:ext cx="593725" cy="274637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6398" name="Oval 22"/>
          <p:cNvSpPr>
            <a:spLocks noChangeArrowheads="1"/>
          </p:cNvSpPr>
          <p:nvPr/>
        </p:nvSpPr>
        <p:spPr bwMode="auto">
          <a:xfrm>
            <a:off x="3962400" y="4248150"/>
            <a:ext cx="593725" cy="274638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6403" name="Text Box 23"/>
          <p:cNvSpPr txBox="1">
            <a:spLocks noChangeArrowheads="1"/>
          </p:cNvSpPr>
          <p:nvPr/>
        </p:nvSpPr>
        <p:spPr bwMode="auto">
          <a:xfrm>
            <a:off x="327025" y="3160713"/>
            <a:ext cx="2035175" cy="650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Tolerant of multiple</a:t>
            </a:r>
          </a:p>
          <a:p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engine failures.</a:t>
            </a:r>
            <a:endParaRPr lang="en-CA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16404" name="AutoShape 24"/>
          <p:cNvCxnSpPr>
            <a:cxnSpLocks noChangeShapeType="1"/>
            <a:stCxn id="16403" idx="3"/>
          </p:cNvCxnSpPr>
          <p:nvPr/>
        </p:nvCxnSpPr>
        <p:spPr bwMode="auto">
          <a:xfrm>
            <a:off x="2362200" y="3486150"/>
            <a:ext cx="609600" cy="442913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lg" len="lg"/>
          </a:ln>
        </p:spPr>
      </p:cxnSp>
      <p:sp>
        <p:nvSpPr>
          <p:cNvPr id="16401" name="Text Box 25"/>
          <p:cNvSpPr txBox="1">
            <a:spLocks noChangeArrowheads="1"/>
          </p:cNvSpPr>
          <p:nvPr/>
        </p:nvSpPr>
        <p:spPr bwMode="auto">
          <a:xfrm>
            <a:off x="327025" y="4130675"/>
            <a:ext cx="2301875" cy="650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Engines are sometimes</a:t>
            </a:r>
          </a:p>
          <a:p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“loitered”on station.</a:t>
            </a:r>
            <a:endParaRPr lang="en-CA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16402" name="AutoShape 26"/>
          <p:cNvCxnSpPr>
            <a:cxnSpLocks noChangeShapeType="1"/>
            <a:stCxn id="16401" idx="3"/>
          </p:cNvCxnSpPr>
          <p:nvPr/>
        </p:nvCxnSpPr>
        <p:spPr bwMode="auto">
          <a:xfrm flipV="1">
            <a:off x="2628900" y="3929063"/>
            <a:ext cx="342900" cy="52705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lg" len="lg"/>
          </a:ln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011E6EB7-6000-4C65-8ADB-47A09237A7C2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4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16405" name="SystemRedundancy.pptx28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405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4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05"/>
                </p:tgtEl>
              </p:cMediaNode>
            </p:audio>
          </p:childTnLst>
        </p:cTn>
      </p:par>
    </p:tnLst>
    <p:bldLst>
      <p:bldP spid="16391" grpId="0" animBg="1"/>
      <p:bldP spid="16392" grpId="0" animBg="1"/>
      <p:bldP spid="16393" grpId="0" animBg="1"/>
      <p:bldP spid="16394" grpId="0" animBg="1"/>
      <p:bldP spid="16395" grpId="0" animBg="1"/>
      <p:bldP spid="16396" grpId="0" animBg="1"/>
      <p:bldP spid="16397" grpId="0" animBg="1"/>
      <p:bldP spid="16398" grpId="0" animBg="1"/>
      <p:bldP spid="16403" grpId="0" animBg="1"/>
      <p:bldP spid="164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3698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457200"/>
          <a:lstStyle/>
          <a:p>
            <a:pPr>
              <a:defRPr/>
            </a:pPr>
            <a:r>
              <a:rPr lang="en-US" b="1">
                <a:latin typeface="Book Antiqua" pitchFamily="18" charset="0"/>
              </a:rPr>
              <a:t>Multi-Engine Aircraft – </a:t>
            </a:r>
            <a:r>
              <a:rPr lang="en-US">
                <a:latin typeface="Book Antiqua" pitchFamily="18" charset="0"/>
              </a:rPr>
              <a:t>Performance </a:t>
            </a:r>
            <a:endParaRPr lang="en-CA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</p:spPr>
        <p:txBody>
          <a:bodyPr wrap="none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12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7412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971550"/>
            <a:ext cx="5484813" cy="3760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413" name="Oval 14"/>
          <p:cNvSpPr>
            <a:spLocks noChangeArrowheads="1"/>
          </p:cNvSpPr>
          <p:nvPr/>
        </p:nvSpPr>
        <p:spPr bwMode="auto">
          <a:xfrm>
            <a:off x="4267200" y="2800350"/>
            <a:ext cx="547688" cy="274638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CA">
              <a:latin typeface="Book Antiqua" pitchFamily="18" charset="0"/>
            </a:endParaRPr>
          </a:p>
        </p:txBody>
      </p:sp>
      <p:sp>
        <p:nvSpPr>
          <p:cNvPr id="17414" name="Line 15"/>
          <p:cNvSpPr>
            <a:spLocks noChangeShapeType="1"/>
          </p:cNvSpPr>
          <p:nvPr/>
        </p:nvSpPr>
        <p:spPr bwMode="auto">
          <a:xfrm flipH="1">
            <a:off x="4268788" y="2357438"/>
            <a:ext cx="0" cy="129857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5" name="Oval 16"/>
          <p:cNvSpPr>
            <a:spLocks noChangeArrowheads="1"/>
          </p:cNvSpPr>
          <p:nvPr/>
        </p:nvSpPr>
        <p:spPr bwMode="auto">
          <a:xfrm>
            <a:off x="3289300" y="3802063"/>
            <a:ext cx="547688" cy="274637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CA">
              <a:latin typeface="Book Antiqua" pitchFamily="18" charset="0"/>
            </a:endParaRPr>
          </a:p>
        </p:txBody>
      </p:sp>
      <p:sp>
        <p:nvSpPr>
          <p:cNvPr id="17416" name="Line 17"/>
          <p:cNvSpPr>
            <a:spLocks noChangeShapeType="1"/>
          </p:cNvSpPr>
          <p:nvPr/>
        </p:nvSpPr>
        <p:spPr bwMode="auto">
          <a:xfrm flipH="1">
            <a:off x="4222750" y="3444875"/>
            <a:ext cx="0" cy="21907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1DE7A2B4-03DD-4C0D-85C5-7C9B26F7B750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5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17419" name="SystemRedundancy.pptx27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4823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1741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1741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1741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1741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9"/>
                </p:tgtEl>
              </p:cMediaNode>
            </p:audio>
          </p:childTnLst>
        </p:cTn>
      </p:par>
    </p:tnLst>
    <p:bldLst>
      <p:bldP spid="17413" grpId="0" animBg="1"/>
      <p:bldP spid="17413" grpId="1" animBg="1"/>
      <p:bldP spid="17413" grpId="2" animBg="1"/>
      <p:bldP spid="17414" grpId="0" animBg="1"/>
      <p:bldP spid="17415" grpId="0" animBg="1"/>
      <p:bldP spid="17415" grpId="1" animBg="1"/>
      <p:bldP spid="17415" grpId="2" animBg="1"/>
      <p:bldP spid="174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3698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457200"/>
          <a:lstStyle/>
          <a:p>
            <a:pPr>
              <a:defRPr/>
            </a:pPr>
            <a:r>
              <a:rPr lang="en-US" b="1">
                <a:latin typeface="Book Antiqua" pitchFamily="18" charset="0"/>
              </a:rPr>
              <a:t>Multi-Engine Aircraft – </a:t>
            </a:r>
            <a:r>
              <a:rPr lang="en-US">
                <a:latin typeface="Book Antiqua" pitchFamily="18" charset="0"/>
              </a:rPr>
              <a:t>Performance Example (PA-34) </a:t>
            </a:r>
            <a:endParaRPr lang="en-CA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</p:spPr>
        <p:txBody>
          <a:bodyPr wrap="none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12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2778" name="Picture 10" descr="SenecaMultiClim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4713" y="912813"/>
            <a:ext cx="3113087" cy="420528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2779" name="Picture 11" descr="SenecaSingleClim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27675" y="912813"/>
            <a:ext cx="3235325" cy="42005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2693988" y="1050925"/>
            <a:ext cx="1004887" cy="365125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" name="Oval 10"/>
          <p:cNvSpPr>
            <a:spLocks noChangeArrowheads="1"/>
          </p:cNvSpPr>
          <p:nvPr/>
        </p:nvSpPr>
        <p:spPr bwMode="auto">
          <a:xfrm>
            <a:off x="6669088" y="1004888"/>
            <a:ext cx="1279525" cy="3651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>
            <a:off x="2603500" y="4203700"/>
            <a:ext cx="731838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>
            <a:off x="3333750" y="4203700"/>
            <a:ext cx="0" cy="3476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3" name="Oval 14"/>
          <p:cNvSpPr>
            <a:spLocks noChangeArrowheads="1"/>
          </p:cNvSpPr>
          <p:nvPr/>
        </p:nvSpPr>
        <p:spPr bwMode="auto">
          <a:xfrm>
            <a:off x="3195638" y="4570413"/>
            <a:ext cx="274637" cy="182562"/>
          </a:xfrm>
          <a:prstGeom prst="ellipse">
            <a:avLst/>
          </a:prstGeom>
          <a:solidFill>
            <a:schemeClr val="tx1"/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" b="1">
                <a:solidFill>
                  <a:srgbClr val="0000FF"/>
                </a:solidFill>
                <a:latin typeface="Book Antiqua" pitchFamily="18" charset="0"/>
              </a:rPr>
              <a:t>800</a:t>
            </a:r>
            <a:endParaRPr lang="en-CA" sz="800" b="1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32785" name="Line 17"/>
          <p:cNvSpPr>
            <a:spLocks noChangeShapeType="1"/>
          </p:cNvSpPr>
          <p:nvPr/>
        </p:nvSpPr>
        <p:spPr bwMode="auto">
          <a:xfrm>
            <a:off x="5983288" y="3975100"/>
            <a:ext cx="5111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>
            <a:off x="6486525" y="3975100"/>
            <a:ext cx="0" cy="7318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Oval 14"/>
          <p:cNvSpPr>
            <a:spLocks noChangeArrowheads="1"/>
          </p:cNvSpPr>
          <p:nvPr/>
        </p:nvSpPr>
        <p:spPr bwMode="auto">
          <a:xfrm>
            <a:off x="6367463" y="4705350"/>
            <a:ext cx="274637" cy="1825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" b="1">
                <a:solidFill>
                  <a:srgbClr val="FF0000"/>
                </a:solidFill>
                <a:latin typeface="Book Antiqua" pitchFamily="18" charset="0"/>
              </a:rPr>
              <a:t>40</a:t>
            </a:r>
            <a:endParaRPr lang="en-CA" sz="800" b="1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1000" y="1123950"/>
            <a:ext cx="1285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u="sng">
                <a:solidFill>
                  <a:srgbClr val="533EA9"/>
                </a:solidFill>
                <a:latin typeface="Book Antiqua" pitchFamily="18" charset="0"/>
              </a:rPr>
              <a:t>Piper PA-34</a:t>
            </a:r>
          </a:p>
          <a:p>
            <a:r>
              <a:rPr lang="en-US" sz="1600" b="1" u="sng">
                <a:solidFill>
                  <a:srgbClr val="533EA9"/>
                </a:solidFill>
                <a:latin typeface="Book Antiqua" pitchFamily="18" charset="0"/>
              </a:rPr>
              <a:t>(Seneca)</a:t>
            </a:r>
            <a:endParaRPr lang="en-CA" sz="1600" b="1" u="sng">
              <a:solidFill>
                <a:srgbClr val="533EA9"/>
              </a:solidFill>
              <a:latin typeface="Book Antiqua" pitchFamily="18" charset="0"/>
            </a:endParaRPr>
          </a:p>
        </p:txBody>
      </p:sp>
      <p:pic>
        <p:nvPicPr>
          <p:cNvPr id="32790" name="Picture 22" descr="Pip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563" y="3656013"/>
            <a:ext cx="182880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2605088" y="3756025"/>
            <a:ext cx="43021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3033713" y="3746500"/>
            <a:ext cx="0" cy="914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2897188" y="4570413"/>
            <a:ext cx="274637" cy="182562"/>
          </a:xfrm>
          <a:prstGeom prst="ellipse">
            <a:avLst/>
          </a:prstGeom>
          <a:solidFill>
            <a:schemeClr val="tx1"/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" b="1">
                <a:solidFill>
                  <a:srgbClr val="0000FF"/>
                </a:solidFill>
                <a:latin typeface="Book Antiqua" pitchFamily="18" charset="0"/>
              </a:rPr>
              <a:t>480</a:t>
            </a:r>
            <a:endParaRPr lang="en-CA" sz="800" b="1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32794" name="Line 26"/>
          <p:cNvSpPr>
            <a:spLocks noChangeShapeType="1"/>
          </p:cNvSpPr>
          <p:nvPr/>
        </p:nvSpPr>
        <p:spPr bwMode="auto">
          <a:xfrm>
            <a:off x="5986463" y="3409950"/>
            <a:ext cx="10953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5" name="Line 27"/>
          <p:cNvSpPr>
            <a:spLocks noChangeShapeType="1"/>
          </p:cNvSpPr>
          <p:nvPr/>
        </p:nvSpPr>
        <p:spPr bwMode="auto">
          <a:xfrm>
            <a:off x="6069013" y="3409950"/>
            <a:ext cx="0" cy="12890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943600" y="4705350"/>
            <a:ext cx="274638" cy="182563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" b="1">
                <a:solidFill>
                  <a:srgbClr val="FF0000"/>
                </a:solidFill>
                <a:latin typeface="Book Antiqua" pitchFamily="18" charset="0"/>
              </a:rPr>
              <a:t>-75</a:t>
            </a:r>
            <a:endParaRPr lang="en-CA" sz="800" b="1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18453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79CDA713-4054-490D-ACE6-BBBEB1D619AD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6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18459" name="SystemRedundancy.pptx278-1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5232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59"/>
                </p:tgtEl>
              </p:cMediaNode>
            </p:audio>
          </p:childTnLst>
        </p:cTn>
      </p:par>
    </p:tnLst>
    <p:bldLst>
      <p:bldP spid="21514" grpId="0" animBg="1"/>
      <p:bldP spid="2" grpId="0" animBg="1"/>
      <p:bldP spid="32782" grpId="0" animBg="1"/>
      <p:bldP spid="32782" grpId="1" animBg="1"/>
      <p:bldP spid="32783" grpId="0" animBg="1"/>
      <p:bldP spid="32783" grpId="1" animBg="1"/>
      <p:bldP spid="17413" grpId="0" animBg="1"/>
      <p:bldP spid="17413" grpId="1" animBg="1"/>
      <p:bldP spid="32785" grpId="0" animBg="1"/>
      <p:bldP spid="32785" grpId="1" animBg="1"/>
      <p:bldP spid="32786" grpId="0" animBg="1"/>
      <p:bldP spid="32786" grpId="1" animBg="1"/>
      <p:bldP spid="5" grpId="0" animBg="1"/>
      <p:bldP spid="5" grpId="1" animBg="1"/>
      <p:bldP spid="3" grpId="0"/>
      <p:bldP spid="32791" grpId="0" animBg="1"/>
      <p:bldP spid="32792" grpId="0" animBg="1"/>
      <p:bldP spid="7" grpId="0" animBg="1"/>
      <p:bldP spid="32794" grpId="0" animBg="1"/>
      <p:bldP spid="3279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3698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457200"/>
          <a:lstStyle/>
          <a:p>
            <a:pPr>
              <a:defRPr/>
            </a:pPr>
            <a:r>
              <a:rPr lang="en-US" b="1">
                <a:latin typeface="Book Antiqua" pitchFamily="18" charset="0"/>
              </a:rPr>
              <a:t>Multi-Engine Aircraft – </a:t>
            </a:r>
            <a:r>
              <a:rPr lang="en-US">
                <a:latin typeface="Book Antiqua" pitchFamily="18" charset="0"/>
              </a:rPr>
              <a:t>Certification </a:t>
            </a:r>
            <a:endParaRPr lang="en-CA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2075"/>
            <a:ext cx="9144000" cy="276225"/>
          </a:xfrm>
          <a:prstGeom prst="rect">
            <a:avLst/>
          </a:prstGeom>
          <a:noFill/>
        </p:spPr>
        <p:txBody>
          <a:bodyPr wrap="none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12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304800" y="2062163"/>
            <a:ext cx="8547100" cy="1957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tabLst>
                <a:tab pos="460375" algn="l"/>
                <a:tab pos="914400" algn="l"/>
                <a:tab pos="1374775" algn="l"/>
                <a:tab pos="1828800" algn="l"/>
                <a:tab pos="2289175" algn="l"/>
                <a:tab pos="2743200" algn="l"/>
              </a:tabLst>
            </a:pPr>
            <a:r>
              <a:rPr lang="en-CA" sz="1400" b="1">
                <a:solidFill>
                  <a:srgbClr val="000000"/>
                </a:solidFill>
                <a:latin typeface="Times New Roman" pitchFamily="18" charset="0"/>
              </a:rPr>
              <a:t>FAR 23.67 Climb: One-Engine Inoperative</a:t>
            </a:r>
          </a:p>
          <a:p>
            <a:pPr>
              <a:tabLst>
                <a:tab pos="460375" algn="l"/>
                <a:tab pos="914400" algn="l"/>
                <a:tab pos="1374775" algn="l"/>
                <a:tab pos="1828800" algn="l"/>
                <a:tab pos="2289175" algn="l"/>
                <a:tab pos="2743200" algn="l"/>
              </a:tabLst>
            </a:pPr>
            <a:r>
              <a:rPr lang="en-CA" sz="1200" b="1">
                <a:solidFill>
                  <a:srgbClr val="000000"/>
                </a:solidFill>
                <a:latin typeface="Times New Roman" pitchFamily="18" charset="0"/>
              </a:rPr>
              <a:t>(a)</a:t>
            </a:r>
            <a:r>
              <a:rPr lang="en-CA" sz="1200">
                <a:solidFill>
                  <a:srgbClr val="000000"/>
                </a:solidFill>
                <a:latin typeface="Times New Roman" pitchFamily="18" charset="0"/>
              </a:rPr>
              <a:t> For normal, utility, and aerobatic category reciprocating engine-powered aeroplanes of 6,000 pounds or less maximum weight, the following apply:</a:t>
            </a:r>
          </a:p>
          <a:p>
            <a:pPr>
              <a:tabLst>
                <a:tab pos="460375" algn="l"/>
                <a:tab pos="914400" algn="l"/>
                <a:tab pos="1374775" algn="l"/>
                <a:tab pos="1828800" algn="l"/>
                <a:tab pos="2289175" algn="l"/>
                <a:tab pos="2743200" algn="l"/>
              </a:tabLst>
            </a:pPr>
            <a:r>
              <a:rPr lang="en-CA" sz="1200">
                <a:solidFill>
                  <a:srgbClr val="000000"/>
                </a:solidFill>
                <a:latin typeface="Times New Roman" pitchFamily="18" charset="0"/>
              </a:rPr>
              <a:t>	</a:t>
            </a:r>
            <a:r>
              <a:rPr lang="en-CA" sz="1200" b="1">
                <a:solidFill>
                  <a:srgbClr val="000000"/>
                </a:solidFill>
                <a:latin typeface="Times New Roman" pitchFamily="18" charset="0"/>
              </a:rPr>
              <a:t>(1)</a:t>
            </a:r>
            <a:r>
              <a:rPr lang="en-CA" sz="1200">
                <a:solidFill>
                  <a:srgbClr val="000000"/>
                </a:solidFill>
                <a:latin typeface="Times New Roman" pitchFamily="18" charset="0"/>
              </a:rPr>
              <a:t> Except for those aeroplanes that meet the requirements prescribed in 23.562(d), each aeroplane with a VSO 	of more than 61 	knots must be able to </a:t>
            </a:r>
            <a:r>
              <a:rPr lang="en-CA" sz="1200" b="1" u="sng">
                <a:solidFill>
                  <a:srgbClr val="000000"/>
                </a:solidFill>
                <a:latin typeface="Times New Roman" pitchFamily="18" charset="0"/>
              </a:rPr>
              <a:t>maintain a steady climb gradient of at least 1.5 percent</a:t>
            </a:r>
            <a:r>
              <a:rPr lang="en-CA" sz="1200">
                <a:solidFill>
                  <a:srgbClr val="000000"/>
                </a:solidFill>
                <a:latin typeface="Times New Roman" pitchFamily="18" charset="0"/>
              </a:rPr>
              <a:t> at a pressure altitude of 5,000 feet with the: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tabLst>
                <a:tab pos="460375" algn="l"/>
                <a:tab pos="914400" algn="l"/>
                <a:tab pos="1374775" algn="l"/>
                <a:tab pos="1828800" algn="l"/>
                <a:tab pos="2289175" algn="l"/>
                <a:tab pos="2743200" algn="l"/>
              </a:tabLst>
            </a:pPr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		</a:t>
            </a:r>
            <a:r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t>(i)</a:t>
            </a:r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 – </a:t>
            </a:r>
            <a:r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t>(v)</a:t>
            </a:r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 5 operating conditions here</a:t>
            </a:r>
          </a:p>
          <a:p>
            <a:pPr>
              <a:tabLst>
                <a:tab pos="460375" algn="l"/>
                <a:tab pos="914400" algn="l"/>
                <a:tab pos="1374775" algn="l"/>
                <a:tab pos="1828800" algn="l"/>
                <a:tab pos="2289175" algn="l"/>
                <a:tab pos="2743200" algn="l"/>
              </a:tabLst>
            </a:pPr>
            <a:endParaRPr lang="en-CA" sz="120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tabLst>
                <a:tab pos="460375" algn="l"/>
                <a:tab pos="914400" algn="l"/>
                <a:tab pos="1374775" algn="l"/>
                <a:tab pos="1828800" algn="l"/>
                <a:tab pos="2289175" algn="l"/>
                <a:tab pos="2743200" algn="l"/>
              </a:tabLst>
            </a:pPr>
            <a:r>
              <a:rPr lang="en-CA" sz="1200">
                <a:solidFill>
                  <a:srgbClr val="000000"/>
                </a:solidFill>
                <a:latin typeface="Times New Roman" pitchFamily="18" charset="0"/>
              </a:rPr>
              <a:t>	</a:t>
            </a:r>
            <a:r>
              <a:rPr lang="en-CA" sz="1200" b="1">
                <a:solidFill>
                  <a:srgbClr val="000000"/>
                </a:solidFill>
                <a:latin typeface="Times New Roman" pitchFamily="18" charset="0"/>
              </a:rPr>
              <a:t>(2)</a:t>
            </a:r>
            <a:r>
              <a:rPr lang="en-CA" sz="1200">
                <a:solidFill>
                  <a:srgbClr val="000000"/>
                </a:solidFill>
                <a:latin typeface="Times New Roman" pitchFamily="18" charset="0"/>
              </a:rPr>
              <a:t> For each aeroplane that meets the requirements prescribed in 523.562(d), or that has a VS0 of 61 knots or less, the </a:t>
            </a:r>
            <a:r>
              <a:rPr lang="en-CA" sz="1200" b="1" u="sng">
                <a:solidFill>
                  <a:srgbClr val="000000"/>
                </a:solidFill>
                <a:latin typeface="Times New Roman" pitchFamily="18" charset="0"/>
              </a:rPr>
              <a:t>steady </a:t>
            </a:r>
            <a:r>
              <a:rPr lang="en-CA" sz="1200" b="1">
                <a:solidFill>
                  <a:srgbClr val="000000"/>
                </a:solidFill>
                <a:latin typeface="Times New Roman" pitchFamily="18" charset="0"/>
              </a:rPr>
              <a:t>	</a:t>
            </a:r>
            <a:r>
              <a:rPr lang="en-CA" sz="1200" b="1" u="sng">
                <a:solidFill>
                  <a:srgbClr val="000000"/>
                </a:solidFill>
                <a:latin typeface="Times New Roman" pitchFamily="18" charset="0"/>
              </a:rPr>
              <a:t>gradient of climb or descent at a pressure altitude of 5,000 feet must be determined</a:t>
            </a:r>
            <a:r>
              <a:rPr lang="en-CA" sz="1200">
                <a:solidFill>
                  <a:srgbClr val="000000"/>
                </a:solidFill>
                <a:latin typeface="Times New Roman" pitchFamily="18" charset="0"/>
              </a:rPr>
              <a:t> with the: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tabLst>
                <a:tab pos="460375" algn="l"/>
                <a:tab pos="914400" algn="l"/>
                <a:tab pos="1374775" algn="l"/>
                <a:tab pos="1828800" algn="l"/>
                <a:tab pos="2289175" algn="l"/>
                <a:tab pos="2743200" algn="l"/>
              </a:tabLst>
            </a:pPr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		</a:t>
            </a:r>
            <a:r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t>(i)</a:t>
            </a:r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 – </a:t>
            </a:r>
            <a:r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t>(v)</a:t>
            </a:r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 5 operating conditions here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304800" y="1112838"/>
            <a:ext cx="8558213" cy="346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Not all normal category ME aircraft need to be able to climb (or even maintain altitude) after a failure.</a:t>
            </a:r>
            <a:endParaRPr lang="en-CA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8" name="Oval 8"/>
          <p:cNvSpPr>
            <a:spLocks noChangeArrowheads="1"/>
          </p:cNvSpPr>
          <p:nvPr/>
        </p:nvSpPr>
        <p:spPr bwMode="auto">
          <a:xfrm>
            <a:off x="4419600" y="2800350"/>
            <a:ext cx="1447800" cy="3048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8439" name="Oval 9"/>
          <p:cNvSpPr>
            <a:spLocks noChangeArrowheads="1"/>
          </p:cNvSpPr>
          <p:nvPr/>
        </p:nvSpPr>
        <p:spPr bwMode="auto">
          <a:xfrm>
            <a:off x="4724400" y="3562350"/>
            <a:ext cx="1676400" cy="3048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CA">
              <a:latin typeface="Book Antiqua" pitchFamily="18" charset="0"/>
            </a:endParaRPr>
          </a:p>
        </p:txBody>
      </p:sp>
      <p:sp>
        <p:nvSpPr>
          <p:cNvPr id="18440" name="Oval 10"/>
          <p:cNvSpPr>
            <a:spLocks noChangeArrowheads="1"/>
          </p:cNvSpPr>
          <p:nvPr/>
        </p:nvSpPr>
        <p:spPr bwMode="auto">
          <a:xfrm>
            <a:off x="1371600" y="3562350"/>
            <a:ext cx="1676400" cy="3048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CA">
              <a:latin typeface="Book Antiqua" pitchFamily="18" charset="0"/>
            </a:endParaRPr>
          </a:p>
        </p:txBody>
      </p:sp>
      <p:sp>
        <p:nvSpPr>
          <p:cNvPr id="19464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F177C976-1DDC-4525-8B1F-C254B54E5C1E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7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19468" name="SystemRedundancy.pptx270-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4452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8"/>
                </p:tgtEl>
              </p:cMediaNode>
            </p:audio>
          </p:childTnLst>
        </p:cTn>
      </p:par>
    </p:tnLst>
    <p:bldLst>
      <p:bldP spid="18436" grpId="0" uiExpand="1" animBg="1"/>
      <p:bldP spid="18437" grpId="0" animBg="1"/>
      <p:bldP spid="18438" grpId="0" animBg="1"/>
      <p:bldP spid="18439" grpId="0" animBg="1"/>
      <p:bldP spid="184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3698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457200"/>
          <a:lstStyle/>
          <a:p>
            <a:pPr>
              <a:defRPr/>
            </a:pPr>
            <a:r>
              <a:rPr lang="en-US" b="1">
                <a:latin typeface="Book Antiqua" pitchFamily="18" charset="0"/>
              </a:rPr>
              <a:t>Multi-Engine Aircraft – </a:t>
            </a:r>
            <a:r>
              <a:rPr lang="en-US">
                <a:latin typeface="Book Antiqua" pitchFamily="18" charset="0"/>
              </a:rPr>
              <a:t>More Certification </a:t>
            </a:r>
            <a:endParaRPr lang="en-CA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2075"/>
            <a:ext cx="9144000" cy="276225"/>
          </a:xfrm>
          <a:prstGeom prst="rect">
            <a:avLst/>
          </a:prstGeom>
          <a:noFill/>
        </p:spPr>
        <p:txBody>
          <a:bodyPr wrap="none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12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463" name="Text Box 12"/>
          <p:cNvSpPr txBox="1">
            <a:spLocks noChangeArrowheads="1"/>
          </p:cNvSpPr>
          <p:nvPr/>
        </p:nvSpPr>
        <p:spPr bwMode="auto">
          <a:xfrm>
            <a:off x="4800600" y="2265363"/>
            <a:ext cx="39179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Positive climb gradients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required under</a:t>
            </a:r>
          </a:p>
          <a:p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all conditions 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at takeoff altitudes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,</a:t>
            </a:r>
          </a:p>
          <a:p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but </a:t>
            </a:r>
            <a:r>
              <a:rPr lang="en-US" b="1" u="sng">
                <a:solidFill>
                  <a:srgbClr val="000000"/>
                </a:solidFill>
                <a:latin typeface="Times New Roman" pitchFamily="18" charset="0"/>
              </a:rPr>
              <a:t>not necessarily at cruise altitudes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en-CA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9469" name="Group 13"/>
          <p:cNvGrpSpPr>
            <a:grpSpLocks/>
          </p:cNvGrpSpPr>
          <p:nvPr/>
        </p:nvGrpSpPr>
        <p:grpSpPr bwMode="auto">
          <a:xfrm>
            <a:off x="304800" y="1112838"/>
            <a:ext cx="3698875" cy="3287712"/>
            <a:chOff x="192" y="701"/>
            <a:chExt cx="2330" cy="2071"/>
          </a:xfrm>
        </p:grpSpPr>
        <p:sp>
          <p:nvSpPr>
            <p:cNvPr id="20490" name="Text Box 6"/>
            <p:cNvSpPr txBox="1">
              <a:spLocks noChangeArrowheads="1"/>
            </p:cNvSpPr>
            <p:nvPr/>
          </p:nvSpPr>
          <p:spPr bwMode="auto">
            <a:xfrm>
              <a:off x="192" y="701"/>
              <a:ext cx="2330" cy="41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FAR 23.67</a:t>
              </a:r>
            </a:p>
            <a:p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(c) 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For Commuter Category Airplanes</a:t>
              </a:r>
              <a:endParaRPr lang="en-CA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1" name="Text Box 9"/>
            <p:cNvSpPr txBox="1">
              <a:spLocks noChangeArrowheads="1"/>
            </p:cNvSpPr>
            <p:nvPr/>
          </p:nvSpPr>
          <p:spPr bwMode="auto">
            <a:xfrm>
              <a:off x="192" y="1498"/>
              <a:ext cx="2122" cy="41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FAR 25.121</a:t>
              </a:r>
            </a:p>
            <a:p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Climb – One Engine Inoperative</a:t>
              </a:r>
              <a:endParaRPr lang="en-CA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2" name="Text Box 10"/>
            <p:cNvSpPr txBox="1">
              <a:spLocks noChangeArrowheads="1"/>
            </p:cNvSpPr>
            <p:nvPr/>
          </p:nvSpPr>
          <p:spPr bwMode="auto">
            <a:xfrm>
              <a:off x="192" y="2362"/>
              <a:ext cx="1498" cy="41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FAR 23.123</a:t>
              </a:r>
            </a:p>
            <a:p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En-Route Flight Paths</a:t>
              </a:r>
              <a:endParaRPr lang="en-CA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9470" name="Group 14"/>
          <p:cNvGrpSpPr>
            <a:grpSpLocks/>
          </p:cNvGrpSpPr>
          <p:nvPr/>
        </p:nvGrpSpPr>
        <p:grpSpPr bwMode="auto">
          <a:xfrm>
            <a:off x="2682875" y="1438275"/>
            <a:ext cx="4076700" cy="2636838"/>
            <a:chOff x="1690" y="906"/>
            <a:chExt cx="2568" cy="1661"/>
          </a:xfrm>
        </p:grpSpPr>
        <p:cxnSp>
          <p:nvCxnSpPr>
            <p:cNvPr id="20487" name="AutoShape 13"/>
            <p:cNvCxnSpPr>
              <a:cxnSpLocks noChangeShapeType="1"/>
              <a:stCxn id="20492" idx="3"/>
              <a:endCxn id="19463" idx="2"/>
            </p:cNvCxnSpPr>
            <p:nvPr/>
          </p:nvCxnSpPr>
          <p:spPr bwMode="auto">
            <a:xfrm flipV="1">
              <a:off x="1690" y="2004"/>
              <a:ext cx="2568" cy="563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stealth" w="lg" len="lg"/>
            </a:ln>
          </p:spPr>
        </p:cxnSp>
        <p:cxnSp>
          <p:nvCxnSpPr>
            <p:cNvPr id="20488" name="AutoShape 14"/>
            <p:cNvCxnSpPr>
              <a:cxnSpLocks noChangeShapeType="1"/>
              <a:endCxn id="19463" idx="1"/>
            </p:cNvCxnSpPr>
            <p:nvPr/>
          </p:nvCxnSpPr>
          <p:spPr bwMode="auto">
            <a:xfrm>
              <a:off x="2314" y="1703"/>
              <a:ext cx="710" cy="13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stealth" w="lg" len="lg"/>
            </a:ln>
          </p:spPr>
        </p:cxnSp>
        <p:cxnSp>
          <p:nvCxnSpPr>
            <p:cNvPr id="20489" name="AutoShape 15"/>
            <p:cNvCxnSpPr>
              <a:cxnSpLocks noChangeShapeType="1"/>
              <a:stCxn id="20490" idx="3"/>
              <a:endCxn id="19463" idx="0"/>
            </p:cNvCxnSpPr>
            <p:nvPr/>
          </p:nvCxnSpPr>
          <p:spPr bwMode="auto">
            <a:xfrm>
              <a:off x="2522" y="906"/>
              <a:ext cx="1736" cy="521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stealth" w="lg" len="lg"/>
            </a:ln>
          </p:spPr>
        </p:cxnSp>
      </p:grp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06A4CE49-F7D4-4568-82DF-CFDDB0D8178F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8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20496" name="SystemRedundancy.pptx271-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3170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6"/>
                </p:tgtEl>
              </p:cMediaNode>
            </p:audio>
          </p:childTnLst>
        </p:cTn>
      </p:par>
    </p:tnLst>
    <p:bldLst>
      <p:bldP spid="194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/>
          <p:cNvSpPr txBox="1">
            <a:spLocks noChangeArrowheads="1"/>
          </p:cNvSpPr>
          <p:nvPr/>
        </p:nvSpPr>
        <p:spPr bwMode="auto">
          <a:xfrm>
            <a:off x="3632200" y="4248150"/>
            <a:ext cx="147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533EA9"/>
                </a:solidFill>
                <a:latin typeface="Book Antiqua" pitchFamily="18" charset="0"/>
              </a:rPr>
              <a:t>– Air France 447</a:t>
            </a:r>
            <a:endParaRPr lang="en-CA" sz="1400" b="1">
              <a:solidFill>
                <a:srgbClr val="533EA9"/>
              </a:solidFill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57200"/>
            <a:ext cx="9144000" cy="3698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4572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cs typeface="+mn-cs"/>
              </a:rPr>
              <a:t>Flight Data:  The Pitot Static System</a:t>
            </a:r>
            <a:endParaRPr lang="en-CA" b="1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2075"/>
            <a:ext cx="9144000" cy="276225"/>
          </a:xfrm>
          <a:prstGeom prst="rect">
            <a:avLst/>
          </a:prstGeom>
          <a:noFill/>
        </p:spPr>
        <p:txBody>
          <a:bodyPr wrap="none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System Redundancy in Aircraft Design</a:t>
            </a:r>
            <a:endParaRPr lang="en-CA" sz="12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0485" name="Picture 7" descr="Faa_pitot_static_syste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613" y="1187450"/>
            <a:ext cx="18288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boeing_757_pitot_static_may_day_flying_blind_s1e4_17_sep_20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4825" y="1187450"/>
            <a:ext cx="18288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9" descr="airbusP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4825" y="2741613"/>
            <a:ext cx="18288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1" descr="A330_Probes_Location_F-GZCP_2009-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5613" y="2924175"/>
            <a:ext cx="1828800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90800" y="2298700"/>
            <a:ext cx="38782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533EA9"/>
                </a:solidFill>
                <a:latin typeface="Book Antiqua" pitchFamily="18" charset="0"/>
              </a:rPr>
              <a:t>Pitot Heat and Alternate Static Requirements:</a:t>
            </a:r>
          </a:p>
          <a:p>
            <a:r>
              <a:rPr lang="en-US" sz="1400" b="1">
                <a:solidFill>
                  <a:srgbClr val="533EA9"/>
                </a:solidFill>
                <a:latin typeface="Book Antiqua" pitchFamily="18" charset="0"/>
              </a:rPr>
              <a:t>  - CFR 14 FAR 23:  1323, 1325, 1326</a:t>
            </a:r>
          </a:p>
          <a:p>
            <a:r>
              <a:rPr lang="en-US" sz="1400" b="1">
                <a:solidFill>
                  <a:srgbClr val="533EA9"/>
                </a:solidFill>
                <a:latin typeface="Book Antiqua" pitchFamily="18" charset="0"/>
              </a:rPr>
              <a:t>  - CFR 14 FAR 25:  1323, 1325, 1326</a:t>
            </a:r>
            <a:endParaRPr lang="en-CA" sz="1400" b="1">
              <a:solidFill>
                <a:srgbClr val="533EA9"/>
              </a:solidFill>
              <a:latin typeface="Book Antiqua" pitchFamily="18" charset="0"/>
            </a:endParaRPr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4953000" y="3257550"/>
            <a:ext cx="914400" cy="4572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" name="Oval 10"/>
          <p:cNvSpPr>
            <a:spLocks noChangeArrowheads="1"/>
          </p:cNvSpPr>
          <p:nvPr/>
        </p:nvSpPr>
        <p:spPr bwMode="auto">
          <a:xfrm>
            <a:off x="3810000" y="2800350"/>
            <a:ext cx="1447800" cy="533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2590800" y="2647950"/>
            <a:ext cx="914400" cy="4572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21516" name="TextBox 1"/>
          <p:cNvSpPr txBox="1">
            <a:spLocks noChangeArrowheads="1"/>
          </p:cNvSpPr>
          <p:nvPr/>
        </p:nvSpPr>
        <p:spPr bwMode="auto">
          <a:xfrm>
            <a:off x="0" y="4846638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5F6C7A9F-F019-46A7-B661-E5897EED0659}" type="slidenum">
              <a:rPr lang="en-CA" sz="1000">
                <a:solidFill>
                  <a:srgbClr val="533EA9"/>
                </a:solidFill>
                <a:latin typeface="Book Antiqua" pitchFamily="18" charset="0"/>
              </a:rPr>
              <a:pPr algn="r"/>
              <a:t>9</a:t>
            </a:fld>
            <a:r>
              <a:rPr lang="en-CA" sz="1000">
                <a:solidFill>
                  <a:srgbClr val="533EA9"/>
                </a:solidFill>
                <a:latin typeface="Book Antiqua" pitchFamily="18" charset="0"/>
              </a:rPr>
              <a:t>/17</a:t>
            </a:r>
          </a:p>
        </p:txBody>
      </p:sp>
      <p:pic>
        <p:nvPicPr>
          <p:cNvPr id="21519" name="SystemRedundancy.pptx267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732838" y="4732338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9895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156E-7 L 0.35017 0.1995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996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2048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017 0.19957 L 0.00017 0.00709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-96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048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6.66255E-7 L -0.34965 0.20759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3" y="1036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2048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65 0.20759 L 0.00035 0.00031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1036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204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97409E-6 L -0.34965 -0.15669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3" y="-783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204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65 -0.15669 L 0.00035 0.00617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814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204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66564E-7 L 0.35017 -0.16502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826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500" fill="hold"/>
                                        <p:tgtEl>
                                          <p:spTgt spid="2048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017 -0.16502 L 0.00017 -0.00216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814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500" fill="hold"/>
                                        <p:tgtEl>
                                          <p:spTgt spid="2048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9"/>
                </p:tgtEl>
              </p:cMediaNode>
            </p:audio>
          </p:childTnLst>
        </p:cTn>
      </p:par>
    </p:tnLst>
    <p:bldLst>
      <p:bldP spid="20481" grpId="0"/>
      <p:bldP spid="20481" grpId="1"/>
      <p:bldP spid="3" grpId="0"/>
      <p:bldP spid="21514" grpId="0" animBg="1"/>
      <p:bldP spid="21514" grpId="1" animBg="1"/>
      <p:bldP spid="2" grpId="0" animBg="1"/>
      <p:bldP spid="2" grpId="1" animBg="1"/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8.1|2.4|5.9|0.8|0.9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2.1|3.3|2.5|10.1|8.3|1.1|9.3|1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7.8|5.9|3.6|5.2|2.2|46|2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7.2|14.6|10.9|20.6|1.7|27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5.3|3.6|4.2|8.6|16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5.6|12.1|6.8|15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3.3|6.6|3.9|2.7|1.1|26.1|7.6|1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0.8|13.1|12.3|7|10.9|10.6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.6|4.3|3.8|7.8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5.5|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.8|1.7|7.2|3.9|4.6|9.3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1.5|7.2|9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.5|12.5|11.6|1.6|14.7|1.5|15.2|2|3.5|11|4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2.4|6.3|4|6.1|12.2|2.5|19|2.1|26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6691</TotalTime>
  <Words>680</Words>
  <Application>Microsoft Office PowerPoint</Application>
  <PresentationFormat>On-screen Show (16:9)</PresentationFormat>
  <Paragraphs>145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Allied Wings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pomroy.sc</dc:creator>
  <cp:lastModifiedBy>pomroy.sc</cp:lastModifiedBy>
  <cp:revision>160</cp:revision>
  <dcterms:created xsi:type="dcterms:W3CDTF">2016-03-22T17:32:52Z</dcterms:created>
  <dcterms:modified xsi:type="dcterms:W3CDTF">2016-04-18T14:21:54Z</dcterms:modified>
</cp:coreProperties>
</file>