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70" r:id="rId10"/>
    <p:sldId id="261" r:id="rId11"/>
    <p:sldId id="262" r:id="rId12"/>
    <p:sldId id="263" r:id="rId13"/>
    <p:sldId id="264" r:id="rId14"/>
    <p:sldId id="265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B91A5-19DE-48E6-BC2B-56216AE0057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68F0D-1BD4-4D27-BA66-6FDA91DF4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68F0D-1BD4-4D27-BA66-6FDA91DF42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5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623C-6A44-42C3-B25E-F0B3B9733110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42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7020-54B1-4C51-B480-6CF898C2AB73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8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7195-52C4-442D-8404-3BEBD71EC58B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3212-FA92-47EF-8DE3-80E130AAAD72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3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4B51-F2BC-4F01-99DA-A34F6AB5F623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27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7691-ADF2-4508-B13D-BFA976156461}" type="datetime1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2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C357-8CF7-4132-8652-0F7713C588E0}" type="datetime1">
              <a:rPr lang="en-US" smtClean="0"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A2D3-D75A-4138-B321-0076A70879EF}" type="datetime1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6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1A72-083B-48A7-8B64-39539C95F172}" type="datetime1">
              <a:rPr lang="en-US" smtClean="0"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5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28513D3-6CC5-4F87-BD38-B832647581F2}" type="datetime1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434EC8-1EE3-4E05-B8EE-2880E5B99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0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2B89-D9FB-417A-8E6F-4956F47385A4}" type="datetime1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1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BFC961-1DE6-420B-88F8-3372E80D6C94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434EC8-1EE3-4E05-B8EE-2880E5B990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82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AjJWuWhcoQ" TargetMode="External"/><Relationship Id="rId2" Type="http://schemas.openxmlformats.org/officeDocument/2006/relationships/hyperlink" Target="https://www.youtube.com/watch?v=wt_Wpcj2iIo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.ca/news/canada/swissair-crash-may-not-have-been-an-accident-ex-rcmp-1.1019738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wissair_Flight_111#Notable_victims" TargetMode="External"/><Relationship Id="rId3" Type="http://schemas.openxmlformats.org/officeDocument/2006/relationships/hyperlink" Target="https://www.faa.gov/regulations_policies/handbooks_manuals/aircraft/amt_airframe_handbook/media/ama_Ch09.pdf" TargetMode="External"/><Relationship Id="rId7" Type="http://schemas.openxmlformats.org/officeDocument/2006/relationships/hyperlink" Target="https://en.wikipedia.org/wiki/American_wire_gauge" TargetMode="External"/><Relationship Id="rId2" Type="http://schemas.openxmlformats.org/officeDocument/2006/relationships/hyperlink" Target="http://www.tsb.gc.ca/eng/rapports-reports/aviation/1998/a98h0003/01repor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wcwire.com/productspec.aspx?id=mil-w-22759/16" TargetMode="External"/><Relationship Id="rId5" Type="http://schemas.openxmlformats.org/officeDocument/2006/relationships/hyperlink" Target="http://lessonslearned.faa.gov/ll_main.cfm?TabID=4&amp;LLID=22&amp;LLTypeID=11" TargetMode="External"/><Relationship Id="rId4" Type="http://schemas.openxmlformats.org/officeDocument/2006/relationships/hyperlink" Target="http://www.tc.faa.gov/its/worldpac/techrpt/ar00-12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cthaack@crimson.ua.ed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1909" y="420130"/>
            <a:ext cx="386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</a:rPr>
              <a:t>AEM 617 Lecture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2489" y="2025705"/>
            <a:ext cx="6705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Investigation of the Swissair 111 Disaster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6831" y="3429117"/>
            <a:ext cx="159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</a:rPr>
              <a:t>feat. Aircraft Wiring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4927" y="4308388"/>
            <a:ext cx="66207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Carson </a:t>
            </a:r>
            <a:r>
              <a:rPr lang="en-US" sz="4000" b="1" dirty="0" smtClean="0">
                <a:latin typeface="Century Gothic" panose="020B0502020202020204" pitchFamily="34" charset="0"/>
              </a:rPr>
              <a:t>Haack</a:t>
            </a:r>
          </a:p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The University of Alabama</a:t>
            </a:r>
            <a:endParaRPr lang="en-US" sz="4000" b="1" dirty="0" smtClean="0">
              <a:latin typeface="Century Gothic" panose="020B0502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6396" y="230660"/>
            <a:ext cx="305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Outline of Events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395" y="1047750"/>
            <a:ext cx="54400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0018 – SR 111 departs JFK airport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0110 – Pilots detect “unusual odor” in cockpit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0114 – Request to divert to Boston for emergency landing due to smoke in the cockpit. ATS advises an emergency landing in Halifax, Nova Scotia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0120 – Crew discusses possibility of performing a fuel dump, agrees to dump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0121 – ATS requests gross weight of aircraft (230 </a:t>
            </a:r>
            <a:r>
              <a:rPr lang="en-US" dirty="0" err="1" smtClean="0"/>
              <a:t>tonnes</a:t>
            </a:r>
            <a:r>
              <a:rPr lang="en-US" dirty="0" smtClean="0"/>
              <a:t>) and provides route to fuel dump location off coast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0123 – SR 111 notifies ATS of taking manual control and requesting clearance for lower altitude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0124 – Emergency declared, request for immediate fuel dump and landing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0125 – Second declaration of emergency, last 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0131 – Impact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7683" y="753880"/>
            <a:ext cx="411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 Light" panose="020F0302020204030204" pitchFamily="34" charset="0"/>
              </a:rPr>
              <a:t>Side note: Fuel Dumping</a:t>
            </a:r>
          </a:p>
          <a:p>
            <a:endParaRPr lang="en-US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Some aircraft are equipped with systems to jettison fuel in case of emergency.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Just as aircraft have a max takeoff weight, they also have a max landing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Landing overweight may cause overloading of the aircraft structure, possibly leading to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Aircraft are required to have a fuel dump system if the ratio between max takeoff and max landing weight is greater than 1.05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 descr="http://www.tsb.gc.ca/eng/rapports-reports/aviation/1998/a98h0003/01report/visual_library/images/appa_flight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28" y="0"/>
            <a:ext cx="9223288" cy="625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0550" y="171450"/>
            <a:ext cx="614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  <a:hlinkClick r:id="rId2"/>
              </a:rPr>
              <a:t>Swissair Flight 111 Voice Records (Part 1)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550" y="633115"/>
            <a:ext cx="105552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0:00-1:40 – Conversation between controllers and unknown party questioning whereabouts of the flight, possibly misplaced piece of audio.</a:t>
            </a:r>
          </a:p>
          <a:p>
            <a:r>
              <a:rPr lang="en-US" dirty="0" smtClean="0"/>
              <a:t>1:50 – SR 111 mentions smoke in the cockpit and requests reroute to Boston</a:t>
            </a:r>
          </a:p>
          <a:p>
            <a:r>
              <a:rPr lang="en-US" dirty="0" smtClean="0"/>
              <a:t>2:36 – ATS suggests reroute to Halifax, SR 111 gives a standby</a:t>
            </a:r>
          </a:p>
          <a:p>
            <a:r>
              <a:rPr lang="en-US" dirty="0" smtClean="0"/>
              <a:t>3:11 – SR 111 confirms reroute to Halifax</a:t>
            </a:r>
          </a:p>
          <a:p>
            <a:r>
              <a:rPr lang="en-US" dirty="0" smtClean="0"/>
              <a:t>3:36 – SR 111 broadcasts putting on oxygen mask</a:t>
            </a:r>
          </a:p>
          <a:p>
            <a:r>
              <a:rPr lang="en-US" dirty="0" smtClean="0"/>
              <a:t>4:24 – ATS asks SR 111 for number of passengers and amount of fuel, long silence</a:t>
            </a:r>
          </a:p>
          <a:p>
            <a:r>
              <a:rPr lang="en-US" dirty="0" smtClean="0"/>
              <a:t>5:50 – SR 111 directed to contact on radio frequency 119.2 MHz</a:t>
            </a:r>
          </a:p>
          <a:p>
            <a:r>
              <a:rPr lang="en-US" dirty="0" smtClean="0"/>
              <a:t>6:43 – SR 111 given a radar vector for runway 6 at Halifax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0550" y="3218438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  <a:hlinkClick r:id="rId3"/>
              </a:rPr>
              <a:t>(Part 2)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" y="3680103"/>
            <a:ext cx="80386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0:47 – SR 111 requests a fuel dump in the area</a:t>
            </a:r>
          </a:p>
          <a:p>
            <a:r>
              <a:rPr lang="en-US" dirty="0" smtClean="0"/>
              <a:t>1:18 – ATS gives instructions to navigate to fuel dump area off of the coast</a:t>
            </a:r>
          </a:p>
          <a:p>
            <a:r>
              <a:rPr lang="en-US" dirty="0" smtClean="0"/>
              <a:t>1:50 – Internal conversation between captain and crew in foreign language</a:t>
            </a:r>
          </a:p>
          <a:p>
            <a:r>
              <a:rPr lang="en-US" dirty="0" smtClean="0"/>
              <a:t>3:41 – SR 111 informs ATS that manual control is being used, requests altitude block</a:t>
            </a:r>
          </a:p>
          <a:p>
            <a:r>
              <a:rPr lang="en-US" dirty="0" smtClean="0"/>
              <a:t>3:57 – SR 111: “We are declaring emergency now”</a:t>
            </a:r>
          </a:p>
          <a:p>
            <a:r>
              <a:rPr lang="en-US" dirty="0" smtClean="0"/>
              <a:t>4:54 – “Swissair 111, check you’re cleared for fuel dump”</a:t>
            </a:r>
          </a:p>
          <a:p>
            <a:r>
              <a:rPr lang="en-US" dirty="0" smtClean="0"/>
              <a:t>5:00 – Transmission ends with unintelligible remark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6396" y="230660"/>
            <a:ext cx="6588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Investigation: Recovering the Aircraft</a:t>
            </a:r>
          </a:p>
        </p:txBody>
      </p:sp>
      <p:pic>
        <p:nvPicPr>
          <p:cNvPr id="6146" name="Picture 2" descr="Heavy lift op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986913"/>
            <a:ext cx="5238750" cy="371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construction mock-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60" y="651758"/>
            <a:ext cx="6667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5" y="4746470"/>
            <a:ext cx="523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Crane and barge used to lift aircraft parts out of water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69090" y="5115802"/>
            <a:ext cx="479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Reconstructed mockup of cockpit area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6396" y="230660"/>
            <a:ext cx="6588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Investigation: Recovering the Aircraft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" y="1238250"/>
            <a:ext cx="90241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Heavy lift Operations – Large crane used to lift pieces vertically out of the water. Useful for pieces that would be too large or heavy for a diver or skimmer. (150,000 </a:t>
            </a:r>
            <a:r>
              <a:rPr lang="en-US" dirty="0" err="1" smtClean="0"/>
              <a:t>lb</a:t>
            </a:r>
            <a:r>
              <a:rPr lang="en-US" dirty="0" smtClean="0"/>
              <a:t> recovered)</a:t>
            </a:r>
          </a:p>
          <a:p>
            <a:endParaRPr lang="en-US" dirty="0"/>
          </a:p>
          <a:p>
            <a:r>
              <a:rPr lang="en-US" dirty="0" smtClean="0"/>
              <a:t>Scallop Drag Operations – A “rake” is dragged along the seabed behind a vessel, collecting materials too small to be worth using heavy lift, and too deep for divers. Good for collecting many smaller pieces. 1,839 runs were made. (75,000 </a:t>
            </a:r>
            <a:r>
              <a:rPr lang="en-US" dirty="0" err="1" smtClean="0"/>
              <a:t>lb</a:t>
            </a:r>
            <a:r>
              <a:rPr lang="en-US" dirty="0" smtClean="0"/>
              <a:t> recovered)</a:t>
            </a:r>
          </a:p>
          <a:p>
            <a:endParaRPr lang="en-US" dirty="0"/>
          </a:p>
          <a:p>
            <a:r>
              <a:rPr lang="en-US" dirty="0" smtClean="0"/>
              <a:t>Remote Operated Vehicle Operations – Collect reconnaissance using sonar and laser scanning to provide possible wreckage locations and seabed topography</a:t>
            </a:r>
          </a:p>
          <a:p>
            <a:endParaRPr lang="en-US" dirty="0"/>
          </a:p>
          <a:p>
            <a:r>
              <a:rPr lang="en-US" dirty="0" smtClean="0"/>
              <a:t>Suction Hopper Dredge Operations – A dredge is used to suck up portions of the seabed inaccessible to the other methods, then sift away sediment, leaving aircraft parts (28,000 </a:t>
            </a:r>
            <a:r>
              <a:rPr lang="en-US" dirty="0" err="1" smtClean="0"/>
              <a:t>lb</a:t>
            </a:r>
            <a:r>
              <a:rPr lang="en-US" dirty="0" smtClean="0"/>
              <a:t> recovered)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3950" y="5511011"/>
            <a:ext cx="9763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“Particular </a:t>
            </a:r>
            <a:r>
              <a:rPr lang="en-US" i="1" dirty="0"/>
              <a:t>emphasis was placed on debris exhibiting heat damage, burn residue, or unusual markings</a:t>
            </a:r>
            <a:r>
              <a:rPr lang="en-US" i="1" dirty="0" smtClean="0"/>
              <a:t>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280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6396" y="230660"/>
            <a:ext cx="5399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Investigation: Areas of Interest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396" y="1000125"/>
            <a:ext cx="5810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Primary interest lies in areas exhibiting signs of fire damage, per the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Mostly in the cockpit and drop-ceiling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Engines also an area of interest – evidence of cutoff</a:t>
            </a:r>
            <a:endParaRPr lang="en-US" dirty="0"/>
          </a:p>
        </p:txBody>
      </p:sp>
      <p:pic>
        <p:nvPicPr>
          <p:cNvPr id="8194" name="Picture 2" descr="http://www.tsb.gc.ca/eng/rapports-reports/aviation/1998/a98h0003/01report/visual_library/images/03_cockpitatticforc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23" y="-1"/>
            <a:ext cx="4896176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orward cabin drop-ceiling area above Galley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65" y="2849701"/>
            <a:ext cx="5040466" cy="333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6396" y="230660"/>
            <a:ext cx="245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Aircraft Wires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396" y="753880"/>
            <a:ext cx="8583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 – A single solid conductor, or a stranded conductor, covered in an insulating material</a:t>
            </a:r>
          </a:p>
          <a:p>
            <a:r>
              <a:rPr lang="en-US" dirty="0"/>
              <a:t> </a:t>
            </a:r>
            <a:r>
              <a:rPr lang="en-US" dirty="0" smtClean="0"/>
              <a:t>- FAA Regulations and Policies Manual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995" y="1162770"/>
            <a:ext cx="4543425" cy="4067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290" y="1685925"/>
            <a:ext cx="28579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standard: MIL-W-5086 A</a:t>
            </a:r>
          </a:p>
          <a:p>
            <a:r>
              <a:rPr lang="en-US" dirty="0" smtClean="0"/>
              <a:t>600V</a:t>
            </a:r>
          </a:p>
          <a:p>
            <a:r>
              <a:rPr lang="en-US" dirty="0" smtClean="0"/>
              <a:t>150 °C</a:t>
            </a:r>
          </a:p>
          <a:p>
            <a:r>
              <a:rPr lang="en-US" dirty="0" smtClean="0"/>
              <a:t>Tin-coated copper</a:t>
            </a:r>
          </a:p>
          <a:p>
            <a:r>
              <a:rPr lang="en-US" dirty="0" smtClean="0"/>
              <a:t>PVC insulation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7252" y="1685925"/>
            <a:ext cx="29068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standard: MIL-W-22579</a:t>
            </a:r>
          </a:p>
          <a:p>
            <a:r>
              <a:rPr lang="en-US" dirty="0" smtClean="0"/>
              <a:t>600V</a:t>
            </a:r>
          </a:p>
          <a:p>
            <a:r>
              <a:rPr lang="en-US" dirty="0" smtClean="0"/>
              <a:t>150 °C</a:t>
            </a:r>
          </a:p>
          <a:p>
            <a:r>
              <a:rPr lang="en-US" dirty="0" smtClean="0"/>
              <a:t>Tin-coated copper</a:t>
            </a:r>
          </a:p>
          <a:p>
            <a:r>
              <a:rPr lang="en-US" dirty="0" smtClean="0"/>
              <a:t>Ethylene </a:t>
            </a:r>
            <a:r>
              <a:rPr lang="en-US" dirty="0" err="1" smtClean="0"/>
              <a:t>Tetrafluoroethelyne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3689591"/>
            <a:ext cx="54197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6396" y="230660"/>
            <a:ext cx="245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Aircraft Wires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396" y="753880"/>
            <a:ext cx="6478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 or Cu conductor?</a:t>
            </a:r>
          </a:p>
          <a:p>
            <a:r>
              <a:rPr lang="en-US" dirty="0" smtClean="0"/>
              <a:t>Copper – Higher conductivity, tensile strength, more ductile</a:t>
            </a:r>
          </a:p>
          <a:p>
            <a:r>
              <a:rPr lang="en-US" dirty="0" smtClean="0"/>
              <a:t>Aluminum – Less expensive, lighter, less discharge at high potential</a:t>
            </a:r>
          </a:p>
          <a:p>
            <a:endParaRPr lang="en-US" dirty="0"/>
          </a:p>
          <a:p>
            <a:r>
              <a:rPr lang="en-US" b="1" dirty="0" smtClean="0"/>
              <a:t>Plating</a:t>
            </a:r>
            <a:endParaRPr lang="en-US" dirty="0" smtClean="0"/>
          </a:p>
          <a:p>
            <a:r>
              <a:rPr lang="en-US" dirty="0" smtClean="0"/>
              <a:t>Metal plating of wires prevents oxidation, which hurts conductivity</a:t>
            </a:r>
          </a:p>
          <a:p>
            <a:r>
              <a:rPr lang="en-US" dirty="0" smtClean="0"/>
              <a:t>Tin – Most common, easy to solder </a:t>
            </a:r>
          </a:p>
          <a:p>
            <a:r>
              <a:rPr lang="en-US" dirty="0" smtClean="0"/>
              <a:t>Silver – Expensive, higher temperature capacity (200 °C)</a:t>
            </a:r>
          </a:p>
          <a:p>
            <a:r>
              <a:rPr lang="en-US" dirty="0" smtClean="0"/>
              <a:t>Nickel – Highest temperature capacity (260 °C)</a:t>
            </a:r>
          </a:p>
          <a:p>
            <a:endParaRPr lang="en-US" dirty="0"/>
          </a:p>
          <a:p>
            <a:r>
              <a:rPr lang="en-US" b="1" dirty="0" smtClean="0"/>
              <a:t>Insulation</a:t>
            </a:r>
            <a:endParaRPr lang="en-US" dirty="0" smtClean="0"/>
          </a:p>
          <a:p>
            <a:r>
              <a:rPr lang="en-US" dirty="0" smtClean="0"/>
              <a:t>Two biggest concerns: resistance, dielectric strength</a:t>
            </a:r>
          </a:p>
          <a:p>
            <a:r>
              <a:rPr lang="en-US" dirty="0" smtClean="0"/>
              <a:t>Other factors: resistance to physical harm, thermal capacity, flame resistance, etc.</a:t>
            </a:r>
          </a:p>
          <a:p>
            <a:r>
              <a:rPr lang="en-US" dirty="0" smtClean="0"/>
              <a:t>Current insulators: ETFE, PTFE/</a:t>
            </a:r>
            <a:r>
              <a:rPr lang="en-US" dirty="0" err="1" smtClean="0"/>
              <a:t>Kapton</a:t>
            </a:r>
            <a:r>
              <a:rPr lang="en-US" dirty="0" smtClean="0"/>
              <a:t>/PTFE, PTFE/Polyimide/PTFE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207"/>
          <a:stretch/>
        </p:blipFill>
        <p:spPr>
          <a:xfrm>
            <a:off x="742950" y="5000542"/>
            <a:ext cx="1962150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143" y="5000542"/>
            <a:ext cx="1143000" cy="981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185" y="4958012"/>
            <a:ext cx="2862262" cy="11334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0477" y="598161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ETFE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04064" y="5981617"/>
            <a:ext cx="127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PTFE-Teflon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83911" y="5981617"/>
            <a:ext cx="850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Kapton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1011" y="4806672"/>
            <a:ext cx="1642640" cy="12416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76" y="5991059"/>
            <a:ext cx="203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Polyimide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87" y="230660"/>
            <a:ext cx="6086475" cy="5457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396" y="230660"/>
            <a:ext cx="4482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Aircraft Wires: The MD-11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3220" y="5791200"/>
            <a:ext cx="314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wires used on the MD-11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899" y="1162050"/>
            <a:ext cx="4785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difference is the insulation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7007 used in passenger compartments, and where temperatures could exceed 150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7008 used as general purpose wire, cheaper</a:t>
            </a:r>
          </a:p>
          <a:p>
            <a:r>
              <a:rPr lang="en-US" dirty="0" smtClean="0"/>
              <a:t>Most of the wire in the fire area was 7007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150" y="2814457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Side note: AWG (American Wire Gauge)</a:t>
            </a:r>
          </a:p>
          <a:p>
            <a:pPr algn="ctr"/>
            <a:r>
              <a:rPr lang="en-US" i="1" dirty="0" smtClean="0"/>
              <a:t>Represents diameter of wire using whole numbers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16" y="3460788"/>
            <a:ext cx="3952875" cy="295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150" y="4029075"/>
            <a:ext cx="4595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 runs represented by three letters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Location of run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Inside a conduit? RF interference category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Sequential order of local run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Ex. FDC is a wire that runs in the cockpit drop-ceiling, outside a conduit, third in the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19</a:t>
            </a:fld>
            <a:endParaRPr lang="en-US"/>
          </a:p>
        </p:txBody>
      </p:sp>
      <p:pic>
        <p:nvPicPr>
          <p:cNvPr id="13314" name="Picture 2" descr="Cockpit CB pan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1" y="819150"/>
            <a:ext cx="4142240" cy="55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396" y="230660"/>
            <a:ext cx="892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Circuit Breakers (Breaker Panel, Distribution Board)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0700" y="855071"/>
            <a:ext cx="595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CBs distribute a power feed amongst its attached circuits, and act as a protection against power surges.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00700" y="1501402"/>
            <a:ext cx="36931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Overhead</a:t>
            </a:r>
            <a:r>
              <a:rPr lang="en-US" dirty="0" smtClean="0"/>
              <a:t> panel draws power from:</a:t>
            </a:r>
          </a:p>
          <a:p>
            <a:r>
              <a:rPr lang="en-US" dirty="0" smtClean="0"/>
              <a:t>DC Battery Bus, DC Battery Direct Bus</a:t>
            </a:r>
          </a:p>
          <a:p>
            <a:r>
              <a:rPr lang="en-US" dirty="0" smtClean="0"/>
              <a:t>Left and Right Emergency Buses</a:t>
            </a:r>
          </a:p>
          <a:p>
            <a:endParaRPr lang="en-US" dirty="0"/>
          </a:p>
          <a:p>
            <a:r>
              <a:rPr lang="en-US" b="1" dirty="0" smtClean="0"/>
              <a:t>Upper Avionics </a:t>
            </a:r>
            <a:r>
              <a:rPr lang="en-US" dirty="0" smtClean="0"/>
              <a:t>panel draws from:</a:t>
            </a:r>
          </a:p>
          <a:p>
            <a:r>
              <a:rPr lang="en-US" dirty="0" smtClean="0"/>
              <a:t>AC Bus 1 and 3</a:t>
            </a:r>
          </a:p>
          <a:p>
            <a:r>
              <a:rPr lang="en-US" dirty="0" smtClean="0"/>
              <a:t>DC Bus 1 and 3</a:t>
            </a:r>
          </a:p>
          <a:p>
            <a:r>
              <a:rPr lang="en-US" dirty="0" smtClean="0"/>
              <a:t>AC Instrument Buses</a:t>
            </a:r>
          </a:p>
          <a:p>
            <a:endParaRPr lang="en-US" dirty="0"/>
          </a:p>
          <a:p>
            <a:r>
              <a:rPr lang="en-US" b="1" dirty="0" smtClean="0"/>
              <a:t>Lower Avionics </a:t>
            </a:r>
            <a:r>
              <a:rPr lang="en-US" dirty="0" smtClean="0"/>
              <a:t>panel draws from:</a:t>
            </a:r>
          </a:p>
          <a:p>
            <a:r>
              <a:rPr lang="en-US" dirty="0" smtClean="0"/>
              <a:t>DC Bus 2</a:t>
            </a:r>
          </a:p>
          <a:p>
            <a:r>
              <a:rPr lang="en-US" dirty="0" smtClean="0"/>
              <a:t>DC Ground Bus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0700" y="5106817"/>
            <a:ext cx="650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total CB panels, but only above 3 showed significant heat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2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460" y="280087"/>
            <a:ext cx="5371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Case Study: Swissair Flight 111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9610" y="803307"/>
            <a:ext cx="49719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 Light" panose="020F0302020204030204" pitchFamily="34" charset="0"/>
              </a:rPr>
              <a:t>Halifax </a:t>
            </a:r>
            <a:r>
              <a:rPr lang="en-US" i="1" dirty="0">
                <a:latin typeface="Calibri Light" panose="020F0302020204030204" pitchFamily="34" charset="0"/>
              </a:rPr>
              <a:t>Terminal ATC:</a:t>
            </a:r>
            <a:r>
              <a:rPr lang="en-US" dirty="0">
                <a:latin typeface="Calibri Light" panose="020F0302020204030204" pitchFamily="34" charset="0"/>
              </a:rPr>
              <a:t> Swissair one eleven just a couple of miles I'll be right with you</a:t>
            </a:r>
            <a:r>
              <a:rPr lang="en-US" dirty="0" smtClean="0">
                <a:latin typeface="Calibri Light" panose="020F0302020204030204" pitchFamily="34" charset="0"/>
              </a:rPr>
              <a:t>.</a:t>
            </a: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i="1" dirty="0" smtClean="0">
                <a:latin typeface="Calibri Light" panose="020F0302020204030204" pitchFamily="34" charset="0"/>
              </a:rPr>
              <a:t>Swissair 111:</a:t>
            </a:r>
            <a:r>
              <a:rPr lang="en-US" dirty="0" smtClean="0">
                <a:latin typeface="Calibri Light" panose="020F0302020204030204" pitchFamily="34" charset="0"/>
              </a:rPr>
              <a:t> Roger. [sound of autopilot being disconnected] And we are declaring emergency now, Swissair one eleven.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/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i="1" dirty="0" smtClean="0">
                <a:latin typeface="Calibri Light" panose="020F0302020204030204" pitchFamily="34" charset="0"/>
              </a:rPr>
              <a:t>Halifax Terminal ATC:</a:t>
            </a:r>
            <a:r>
              <a:rPr lang="en-US" dirty="0" smtClean="0">
                <a:latin typeface="Calibri Light" panose="020F0302020204030204" pitchFamily="34" charset="0"/>
              </a:rPr>
              <a:t> Copy that. Swissair one eleven you are cleared to, ah, commence your fuel dump on that track and advise me, ah, when the dump is complete.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/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i="1" dirty="0" smtClean="0">
                <a:latin typeface="Calibri Light" panose="020F0302020204030204" pitchFamily="34" charset="0"/>
              </a:rPr>
              <a:t>Swissair 111:</a:t>
            </a:r>
            <a:r>
              <a:rPr lang="en-US" dirty="0" smtClean="0">
                <a:latin typeface="Calibri Light" panose="020F0302020204030204" pitchFamily="34" charset="0"/>
              </a:rPr>
              <a:t> [unintelligible]</a:t>
            </a: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i="1" dirty="0" smtClean="0">
                <a:latin typeface="Calibri Light" panose="020F0302020204030204" pitchFamily="34" charset="0"/>
              </a:rPr>
              <a:t>— Captain </a:t>
            </a:r>
            <a:r>
              <a:rPr lang="en-US" i="1" dirty="0" err="1" smtClean="0">
                <a:latin typeface="Calibri Light" panose="020F0302020204030204" pitchFamily="34" charset="0"/>
              </a:rPr>
              <a:t>Urs</a:t>
            </a:r>
            <a:r>
              <a:rPr lang="en-US" i="1" dirty="0" smtClean="0">
                <a:latin typeface="Calibri Light" panose="020F0302020204030204" pitchFamily="34" charset="0"/>
              </a:rPr>
              <a:t> Zimmermann and pilot Stephan Loew, Swissair 111, last recorded words before crashing off the coast of Nova Scotia, 2 September 1998.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460" y="1103871"/>
            <a:ext cx="378186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 September 1998, 0131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McDonnell Douglas MD-11 crashed off the coast of Nova Scotia during flight between New York, NY and Geneva, Switzerland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Onboard fire led to failure of electrical systems and loss of aircraft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 229 people aboard killed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6396" y="230660"/>
            <a:ext cx="892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Circuit Breakers (Breaker Panel, Distribution Board)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2" b="40417"/>
          <a:stretch/>
        </p:blipFill>
        <p:spPr>
          <a:xfrm>
            <a:off x="1443037" y="866775"/>
            <a:ext cx="3857625" cy="2219325"/>
          </a:xfrm>
          <a:prstGeom prst="rect">
            <a:avLst/>
          </a:prstGeom>
        </p:spPr>
      </p:pic>
      <p:pic>
        <p:nvPicPr>
          <p:cNvPr id="17410" name="Picture 2" descr="IFEN (CB and Wiring) installation – cockpit and forward cabin drop-ceiling ar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78" y="676275"/>
            <a:ext cx="4980422" cy="561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3037" y="3787898"/>
            <a:ext cx="4457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Above: A single breaker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Right: Diagram of the lower avionics CB and its placement. The IFEN breakers are marked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6396" y="230660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Investigation: The IFEN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9651" y="876300"/>
            <a:ext cx="1009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“The </a:t>
            </a:r>
            <a:r>
              <a:rPr lang="en-US" i="1" dirty="0"/>
              <a:t>IFEN system combined computer, video, and audio technologies to allow passengers to select movies, audio, games, news, gambling, and the moving map display through an interactive seat video display</a:t>
            </a:r>
            <a:r>
              <a:rPr lang="en-US" i="1" dirty="0" smtClean="0"/>
              <a:t>.”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62050" y="1914525"/>
            <a:ext cx="84228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Four PSUs connected to 15 A CBs on the Lower Avionics Panel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PSUs convert 115 V AC power from the aircraft to usable 48 V power for IFEN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 Bus 2 provides the 115 V power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A CB on Lower Avionics provided 28 V power to the IFEN relay assembly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Received power from slat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Controls output from PSUs through relay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Used 22579 spec 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Deemed “non-essential” equipment, to be isolated when the CABIN BUS switch is off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 Bus 2 is not deactivated when CABIN BUS is off. Uh-oh…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6396" y="230660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Investigation: The IFEN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2025" y="866775"/>
            <a:ext cx="10658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“A </a:t>
            </a:r>
            <a:r>
              <a:rPr lang="en-US" i="1" dirty="0"/>
              <a:t>segment of in-flight entertainment network (IFEN) power supply unit cable (1-3791) exhibited a region of </a:t>
            </a:r>
            <a:r>
              <a:rPr lang="en-US" i="1" dirty="0" err="1"/>
              <a:t>resolidified</a:t>
            </a:r>
            <a:r>
              <a:rPr lang="en-US" i="1" dirty="0"/>
              <a:t> copper on one wire that was caused by an arcing event. This </a:t>
            </a:r>
            <a:r>
              <a:rPr lang="en-US" i="1" dirty="0" err="1"/>
              <a:t>resolidified</a:t>
            </a:r>
            <a:r>
              <a:rPr lang="en-US" i="1" dirty="0"/>
              <a:t> copper was determined to be located near manufacturing station 383, in the area where the fire most likely originated. This arc was likely associated with the fire initiation event; however, it could not be determined whether this arced wire was the lead event</a:t>
            </a:r>
            <a:r>
              <a:rPr lang="en-US" i="1" dirty="0" smtClean="0"/>
              <a:t>.”</a:t>
            </a:r>
            <a:endParaRPr lang="en-US" i="1" dirty="0"/>
          </a:p>
        </p:txBody>
      </p:sp>
      <p:pic>
        <p:nvPicPr>
          <p:cNvPr id="18434" name="Picture 2" descr="IFEN PSU cable seg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247279"/>
            <a:ext cx="5000625" cy="396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Wire segments with melted co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0762"/>
            <a:ext cx="5495925" cy="409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6396" y="230660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Investigation: The IFEN </a:t>
            </a:r>
          </a:p>
        </p:txBody>
      </p:sp>
      <p:pic>
        <p:nvPicPr>
          <p:cNvPr id="20482" name="Picture 2" descr="Exhibit 1-43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150812"/>
            <a:ext cx="509587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Location of identified aircraft wires with regions of copper me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50912"/>
            <a:ext cx="60960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56400" y="4179709"/>
            <a:ext cx="4848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Wires in above exhibit identified from remaining ETFE insulation on wire. Eight of the nine wire segments that showed signs from arcing were from IFEN.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1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6396" y="230660"/>
            <a:ext cx="4833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Investigation: Fire Damage</a:t>
            </a:r>
          </a:p>
        </p:txBody>
      </p:sp>
      <p:pic>
        <p:nvPicPr>
          <p:cNvPr id="21506" name="Picture 2" descr="Heat damage – upper and lower avionics CB pan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28" y="1022350"/>
            <a:ext cx="6744572" cy="49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eat damage – overhead CB 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" y="1359761"/>
            <a:ext cx="5435600" cy="423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875" y="5712079"/>
            <a:ext cx="959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“The </a:t>
            </a:r>
            <a:r>
              <a:rPr lang="en-US" i="1" dirty="0"/>
              <a:t>fire spread and intensified rapidly to the extent that it degraded aircraft systems and the cockpit environment, and ultimately led to the loss of control of the aircraft</a:t>
            </a:r>
            <a:r>
              <a:rPr lang="en-US" i="1" dirty="0" smtClean="0"/>
              <a:t>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1225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339" y="231661"/>
            <a:ext cx="510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Investigation: Fire Damage</a:t>
            </a:r>
          </a:p>
        </p:txBody>
      </p:sp>
      <p:pic>
        <p:nvPicPr>
          <p:cNvPr id="1026" name="Picture 2" descr="Position of recovered IFEN wires – outboard cond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51" y="140572"/>
            <a:ext cx="4258962" cy="318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838" y="955830"/>
            <a:ext cx="4637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“Metallized </a:t>
            </a:r>
            <a:r>
              <a:rPr lang="en-US" i="1" dirty="0"/>
              <a:t>polyethylene terephthalate (MPET)–type cover material on the thermal acoustic insulation blankets used in the aircraft was flammable</a:t>
            </a:r>
            <a:r>
              <a:rPr lang="en-US" i="1" dirty="0" smtClean="0"/>
              <a:t>.”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48339" y="2611394"/>
            <a:ext cx="41307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MPET ignited as a result of exposure to electrical arcing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Spark temperature could be as high as 500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MPET tested for flammability by exposing to sparks. Occasional ignitions tripped CB</a:t>
            </a:r>
            <a:endParaRPr lang="en-US" dirty="0"/>
          </a:p>
        </p:txBody>
      </p:sp>
      <p:pic>
        <p:nvPicPr>
          <p:cNvPr id="1028" name="Picture 4" descr="Heat damage – airframe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16" y="3329471"/>
            <a:ext cx="4409431" cy="29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807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339" y="231661"/>
            <a:ext cx="11182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Investigation: Fire </a:t>
            </a:r>
            <a:r>
              <a:rPr lang="en-US" sz="2800" b="1" dirty="0" smtClean="0">
                <a:latin typeface="Century Gothic" panose="020B0502020202020204" pitchFamily="34" charset="0"/>
              </a:rPr>
              <a:t>Damage</a:t>
            </a:r>
          </a:p>
          <a:p>
            <a:r>
              <a:rPr lang="en-US" sz="2800" b="1" dirty="0" smtClean="0">
                <a:latin typeface="Century Gothic" panose="020B0502020202020204" pitchFamily="34" charset="0"/>
              </a:rPr>
              <a:t>	</a:t>
            </a:r>
            <a:r>
              <a:rPr lang="en-US" sz="2800" i="1" dirty="0" smtClean="0">
                <a:latin typeface="Century Gothic" panose="020B0502020202020204" pitchFamily="34" charset="0"/>
              </a:rPr>
              <a:t>Side Note: Flammability Testing</a:t>
            </a:r>
            <a:endParaRPr lang="en-US" sz="2800" b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186" y="1185768"/>
            <a:ext cx="45225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Cabin materials are tested with a vertical Bunsen burner test.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Ignition time: exposure to a burner for 12 or 60 seconds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Flame time: time of continued flame after ignition cannot exceed 15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Drip flame time: time of continued flame for any material that collapses from specimen cannot exceed 3 seconds for the 60 second test and 5 seconds for 12 second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Burn length: length of original specimen that exhibits burn damage cannot exceed 6 inches for 60 second test or 8 inches for 12 second test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891" y="1453932"/>
            <a:ext cx="6950289" cy="32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20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140" y="1185768"/>
            <a:ext cx="4817173" cy="44174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339" y="231661"/>
            <a:ext cx="11182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Investigation: Fire </a:t>
            </a:r>
            <a:r>
              <a:rPr lang="en-US" sz="2800" b="1" dirty="0" smtClean="0">
                <a:latin typeface="Century Gothic" panose="020B0502020202020204" pitchFamily="34" charset="0"/>
              </a:rPr>
              <a:t>Damage</a:t>
            </a:r>
          </a:p>
          <a:p>
            <a:r>
              <a:rPr lang="en-US" sz="2800" b="1" dirty="0" smtClean="0">
                <a:latin typeface="Century Gothic" panose="020B0502020202020204" pitchFamily="34" charset="0"/>
              </a:rPr>
              <a:t>	</a:t>
            </a:r>
            <a:r>
              <a:rPr lang="en-US" sz="2800" i="1" dirty="0" smtClean="0">
                <a:latin typeface="Century Gothic" panose="020B0502020202020204" pitchFamily="34" charset="0"/>
              </a:rPr>
              <a:t>Side Note: Flammability Testing</a:t>
            </a:r>
            <a:endParaRPr lang="en-US" sz="2800" b="1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472" y="1280937"/>
            <a:ext cx="45225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Wires are tested with a 60 degree Bunsen burner test.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Ignition time: exposure to a burner for 30 or 60 seconds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Extinguish time: flame must be extinguished in 30 seconds or less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Drip extinguish time: any flames on material collapsed from specimen must be extinguished in no more than 3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Burn length: length of original specimen that exhibits burn damage cannot exceed 3 inches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Wire is allowed to break during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18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3053" y="239900"/>
            <a:ext cx="620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Investigation</a:t>
            </a:r>
            <a:r>
              <a:rPr lang="en-US" sz="2800" b="1" dirty="0" smtClean="0">
                <a:latin typeface="Century Gothic" panose="020B0502020202020204" pitchFamily="34" charset="0"/>
              </a:rPr>
              <a:t>: Tying It All Together</a:t>
            </a:r>
            <a:endParaRPr lang="en-US" sz="2800" b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448" y="763120"/>
            <a:ext cx="86414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failure of the IFEN PSU caused an electric arc in IFEN’s wiring above the cockpit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Electrical arcing ignited the MPET insulation blanket, made of a flammable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Flammable materials caused the fire to propagate, causing additional electrical failures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Location of fire caused pilots to misdiagnose its origin as the air conditioner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Circuit breakers unable to handle thermal and electrical loads from arcing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Pilots fooled by electrical failure into believing engine was on fire, prompting cutoff of engine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Regulations did not require fire detecting nor suppression methods in the above cockpit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Regulations did not require an active in-flight firefighting plan, rather, a method to make emergency landing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Fire disabled displays and inhibited cockpit accessibility, impeding the pilots’ spatial orientation, and ultimately led to destruction of the cockpit and loss of control of the aircraft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569" y="5595212"/>
            <a:ext cx="1195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“It </a:t>
            </a:r>
            <a:r>
              <a:rPr lang="en-US" sz="1600" i="1" dirty="0"/>
              <a:t>is evident that even if the pilots had attempted a minimum-time emergency diversion starting at 0114:18, it would have been impossible for the pilots to continue maintaining control of the aircraft for the amount of time necessary to reach the airport and complete a safe landing</a:t>
            </a:r>
            <a:r>
              <a:rPr lang="en-US" sz="1600" i="1" dirty="0" smtClean="0"/>
              <a:t>.”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0657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3053" y="239900"/>
            <a:ext cx="620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Response</a:t>
            </a:r>
            <a:endParaRPr lang="en-US" sz="2800" b="1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454" y="906162"/>
            <a:ext cx="10676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FAA immediately introduces several Airworthiness Directives specific to the MD-11 and other Boeing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 2000-11-02: All MPET insulation blankets removed from DC-10 and MD-11 aircraft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 99-20-08: Revocation of approval to install IFEN systems of same type certification (</a:t>
            </a:r>
            <a:r>
              <a:rPr lang="en-US" dirty="0"/>
              <a:t>STC </a:t>
            </a:r>
            <a:r>
              <a:rPr lang="en-US" dirty="0" smtClean="0"/>
              <a:t>ST00236LA-D)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 2008-23-09: All insulation blankets composed of PET film or </a:t>
            </a:r>
            <a:r>
              <a:rPr lang="en-US" dirty="0" err="1" smtClean="0"/>
              <a:t>Orcofilm</a:t>
            </a:r>
            <a:r>
              <a:rPr lang="en-US" dirty="0" smtClean="0"/>
              <a:t> AN-26 on any aircraft must be replaced by materials that pass flammability tests in </a:t>
            </a:r>
            <a:r>
              <a:rPr lang="en-US" dirty="0"/>
              <a:t>14 CFR 25.856(a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Additional ADs to address similar issues in other aircraft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Removal of MPET blankets from aircraft, replacing with blankets of appropriate non-flammable material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Removal or deactivation of IFEN systems that cannot be isolated and starved of power in the event of unknown fire/smoke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IFEN systems must be modified to be able to be isolated and shut off in the event of smoke/fire, and instructions to cut off power to the IFEN system must be outlined in crew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0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71" y="230660"/>
            <a:ext cx="700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The Aircraft: McDonnell-Douglas MD-11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upload.wikimedia.org/wikipedia/commons/b/b6/KLM-MD-11-YV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24270" r="5568" b="21584"/>
          <a:stretch/>
        </p:blipFill>
        <p:spPr bwMode="auto">
          <a:xfrm>
            <a:off x="7142205" y="224909"/>
            <a:ext cx="4893276" cy="16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B-IWF overall dimensions and seat configu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21" y="2358510"/>
            <a:ext cx="5069360" cy="342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073406"/>
            <a:ext cx="59477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Entered service in 1990 as a replacement for the DC-10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Featured a “glass cockpit”, replacing mechanical gauges and displays with digital 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Implemented lengthened fuselage, winglets, composites, different airfoil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Introduced hydraulic fuses to prevent complete hydraulic pressure loss in the event of  power loss to hydraulic system (see: American Airlines flight 191)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Production ceased in 2000, with 127 aircraft currently in service as freighters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30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3053" y="239900"/>
            <a:ext cx="620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Is this the whole story?</a:t>
            </a:r>
            <a:endParaRPr lang="en-US" sz="28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://seattleareahomeinspector.com/image_store/uploads/5/8/6/7/4/ar137407108647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13" y="89618"/>
            <a:ext cx="975142" cy="82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053" y="1294739"/>
            <a:ext cx="963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http://www.cbc.ca/news/canada/swissair-crash-may-not-have-been-an-accident-ex-rcmp-1.1019738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2440" y="1968844"/>
            <a:ext cx="106394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2011, an ex-RCMP investigator claims that the fire aboard Swissair 111 was the result of an incendiary device.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profile officials, including a Saudi prince, an envoy from U.N Secretary General Kofi Annan, and a relative of a former Iranian Shah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value cargo, consisting of paintings and jewels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Evidence: elevated levels of magnesium in fire-damaged areas, heat levels too high for a conventional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TSB Investigation Report updated in 2012:</a:t>
            </a:r>
          </a:p>
          <a:p>
            <a:r>
              <a:rPr lang="en-US" i="1" dirty="0" smtClean="0"/>
              <a:t>“</a:t>
            </a:r>
            <a:r>
              <a:rPr lang="en-US" i="1" dirty="0"/>
              <a:t>The Royal Canadian Mounted Police found no evidence to support the involvement of any explosive or incendiary device, or other criminal act in the initiation of the in-flight fire</a:t>
            </a:r>
            <a:r>
              <a:rPr lang="en-US" i="1" dirty="0" smtClean="0"/>
              <a:t>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98254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3053" y="239900"/>
            <a:ext cx="620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Sources</a:t>
            </a:r>
            <a:endParaRPr lang="en-US" sz="2800" b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053" y="763120"/>
            <a:ext cx="109233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TSB investigation report A98H0003 </a:t>
            </a:r>
            <a:r>
              <a:rPr lang="en-US" dirty="0" smtClean="0">
                <a:hlinkClick r:id="rId2"/>
              </a:rPr>
              <a:t>http://www.tsb.gc.ca/eng/rapports-reports/aviation/1998/a98h0003/01report/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FAA Aviation Maintenance Technician Handbook – Airframe </a:t>
            </a:r>
            <a:r>
              <a:rPr lang="en-US" dirty="0" smtClean="0">
                <a:hlinkClick r:id="rId3"/>
              </a:rPr>
              <a:t>https://www.faa.gov/regulations_policies/handbooks_manuals/aircraft/amt_airframe_handbook/media/ama_Ch09.pdf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FAA Aircraft Materials Fire Test Handbook </a:t>
            </a:r>
            <a:r>
              <a:rPr lang="en-US" dirty="0" smtClean="0">
                <a:hlinkClick r:id="rId4"/>
              </a:rPr>
              <a:t>http://www.tc.faa.gov/its/worldpac/techrpt/ar00-12.pdf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5"/>
              </a:rPr>
              <a:t>http://lessonslearned.faa.gov/ll_main.cfm?TabID=4&amp;LLID=22&amp;LLTypeID=11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Aircraft Systems: Mechanical, Electrical, and Avionics Subsystems Integration 3</a:t>
            </a:r>
            <a:r>
              <a:rPr lang="en-US" baseline="30000" dirty="0" smtClean="0"/>
              <a:t>rd</a:t>
            </a:r>
            <a:r>
              <a:rPr lang="en-US" dirty="0" smtClean="0"/>
              <a:t> ed., Ian </a:t>
            </a:r>
            <a:r>
              <a:rPr lang="en-US" dirty="0" err="1" smtClean="0"/>
              <a:t>Moir</a:t>
            </a:r>
            <a:r>
              <a:rPr lang="en-US" dirty="0" smtClean="0"/>
              <a:t>, Allan </a:t>
            </a:r>
            <a:r>
              <a:rPr lang="en-US" dirty="0" err="1" smtClean="0"/>
              <a:t>Seabridge</a:t>
            </a:r>
            <a:r>
              <a:rPr lang="en-US" dirty="0" smtClean="0"/>
              <a:t> (course textbook)</a:t>
            </a:r>
          </a:p>
          <a:p>
            <a:endParaRPr lang="en-US" dirty="0"/>
          </a:p>
          <a:p>
            <a:r>
              <a:rPr lang="en-US" dirty="0" smtClean="0">
                <a:hlinkClick r:id="rId6"/>
              </a:rPr>
              <a:t>http://www.awcwire.com/productspec.aspx?id=mil-w-22759/16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7"/>
              </a:rPr>
              <a:t>https://en.wikipedia.org/wiki/American_wire_gauge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8"/>
              </a:rPr>
              <a:t>https://en.wikipedia.org/wiki/Swissair_Flight_111#Notable_victims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07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3053" y="865975"/>
            <a:ext cx="10639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Questions and comments are more than welcome!</a:t>
            </a: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endParaRPr lang="en-US" sz="28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Contact Carson Haack</a:t>
            </a:r>
          </a:p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E-mail: </a:t>
            </a:r>
            <a:r>
              <a:rPr lang="en-US" sz="2800" b="1" dirty="0" smtClean="0">
                <a:latin typeface="Century Gothic" panose="020B0502020202020204" pitchFamily="34" charset="0"/>
                <a:hlinkClick r:id="rId2"/>
              </a:rPr>
              <a:t>cthaack@crimson.ua.edu</a:t>
            </a:r>
            <a:endParaRPr lang="en-US" sz="28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Office: M-12 Hardaway Hall</a:t>
            </a:r>
          </a:p>
          <a:p>
            <a:pPr algn="ctr"/>
            <a:endParaRPr lang="en-US" sz="28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28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Thank you for enjoying this presentation!</a:t>
            </a:r>
            <a:endParaRPr lang="en-US" sz="28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2/2c/MD11v1.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0" y="155424"/>
            <a:ext cx="9888311" cy="614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 descr="MD-11 design and configu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41" y="476475"/>
            <a:ext cx="9496542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1146" y="202085"/>
            <a:ext cx="7013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The Aircraft: Electrical System Overview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 descr="http://www.md-11.org/iac/electr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83" y="725305"/>
            <a:ext cx="825817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0878" y="5117819"/>
            <a:ext cx="476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Electrical diagram of McDonnell Douglass MD-11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1146" y="202085"/>
            <a:ext cx="7013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The Aircraft: Electrical System Overview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2" descr="http://www.md-11.org/iac/electr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65" y="725305"/>
            <a:ext cx="4655243" cy="23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146" y="991016"/>
            <a:ext cx="64270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Glossary</a:t>
            </a:r>
          </a:p>
          <a:p>
            <a:r>
              <a:rPr lang="en-US" dirty="0" smtClean="0"/>
              <a:t>AC – Alternating current</a:t>
            </a:r>
          </a:p>
          <a:p>
            <a:endParaRPr lang="en-US" dirty="0" smtClean="0"/>
          </a:p>
          <a:p>
            <a:r>
              <a:rPr lang="en-US" dirty="0" smtClean="0"/>
              <a:t>ADG – Air-driven generator: deployable turbine used to provide </a:t>
            </a:r>
          </a:p>
          <a:p>
            <a:r>
              <a:rPr lang="en-US" dirty="0" smtClean="0"/>
              <a:t>emergency AC power</a:t>
            </a:r>
          </a:p>
          <a:p>
            <a:endParaRPr lang="en-US" dirty="0" smtClean="0"/>
          </a:p>
          <a:p>
            <a:r>
              <a:rPr lang="en-US" dirty="0" smtClean="0"/>
              <a:t>Bus – Metal bar that transfers electricity to other systems or within a switchboard</a:t>
            </a:r>
          </a:p>
          <a:p>
            <a:endParaRPr lang="en-US" dirty="0" smtClean="0"/>
          </a:p>
          <a:p>
            <a:r>
              <a:rPr lang="en-US" dirty="0" smtClean="0"/>
              <a:t>Ext Power – External power</a:t>
            </a:r>
          </a:p>
          <a:p>
            <a:endParaRPr lang="en-US" dirty="0"/>
          </a:p>
          <a:p>
            <a:r>
              <a:rPr lang="en-US" dirty="0" smtClean="0"/>
              <a:t>IDG – Integrated-drive generator: provides electrical power from spinning engines</a:t>
            </a:r>
          </a:p>
          <a:p>
            <a:endParaRPr lang="en-US" dirty="0"/>
          </a:p>
          <a:p>
            <a:r>
              <a:rPr lang="en-US" dirty="0" smtClean="0"/>
              <a:t>Static Inverter – Converts DC power to AC power with no moving parts</a:t>
            </a:r>
          </a:p>
          <a:p>
            <a:endParaRPr lang="en-US" dirty="0" smtClean="0"/>
          </a:p>
          <a:p>
            <a:r>
              <a:rPr lang="en-US" dirty="0" smtClean="0"/>
              <a:t>T/R – Transformer/Rectifier: converts AC power to DC power</a:t>
            </a:r>
          </a:p>
        </p:txBody>
      </p:sp>
      <p:pic>
        <p:nvPicPr>
          <p:cNvPr id="10242" name="Picture 2" descr="https://upload.wikimedia.org/wikipedia/commons/8/8d/Busb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886" y="3114674"/>
            <a:ext cx="2080086" cy="260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31538" y="57912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1146" y="202085"/>
            <a:ext cx="7013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The Aircraft: Electrical System Overview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147" y="991016"/>
            <a:ext cx="61052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Emergency Power Mode: Battery Only</a:t>
            </a:r>
          </a:p>
          <a:p>
            <a:r>
              <a:rPr lang="en-US" dirty="0" smtClean="0"/>
              <a:t>DEU – Display Electronic Unit</a:t>
            </a:r>
          </a:p>
          <a:p>
            <a:r>
              <a:rPr lang="en-US" dirty="0" smtClean="0"/>
              <a:t>DU – Display Unit</a:t>
            </a:r>
          </a:p>
          <a:p>
            <a:r>
              <a:rPr lang="en-US" dirty="0" smtClean="0"/>
              <a:t>EAD – Engine and Alert Display</a:t>
            </a:r>
          </a:p>
          <a:p>
            <a:r>
              <a:rPr lang="en-US" dirty="0" smtClean="0"/>
              <a:t>MCDU – Multifunction Control Display Unit</a:t>
            </a:r>
          </a:p>
          <a:p>
            <a:r>
              <a:rPr lang="en-US" dirty="0" smtClean="0"/>
              <a:t>IRS – Inertial Reference System (also called IRU) (for inertial navigation)</a:t>
            </a:r>
          </a:p>
          <a:p>
            <a:r>
              <a:rPr lang="en-US" dirty="0" smtClean="0"/>
              <a:t>VOR – Very-high Frequency Omni-directional Range Beacon (for radio navigation)</a:t>
            </a:r>
          </a:p>
          <a:p>
            <a:r>
              <a:rPr lang="en-US" dirty="0" smtClean="0"/>
              <a:t>PFD – Primary Flight Display</a:t>
            </a:r>
          </a:p>
          <a:p>
            <a:r>
              <a:rPr lang="en-US" dirty="0" smtClean="0"/>
              <a:t>VHF – Very-high Frequency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ADG Power: Electric Mode</a:t>
            </a:r>
          </a:p>
          <a:p>
            <a:r>
              <a:rPr lang="en-US" dirty="0" smtClean="0"/>
              <a:t>FMS – Flight Management System</a:t>
            </a:r>
          </a:p>
          <a:p>
            <a:r>
              <a:rPr lang="en-US" dirty="0" smtClean="0"/>
              <a:t>HF – High Frequency</a:t>
            </a:r>
          </a:p>
          <a:p>
            <a:r>
              <a:rPr lang="en-US" dirty="0" smtClean="0"/>
              <a:t>ILS – Instrument Landing System</a:t>
            </a:r>
          </a:p>
          <a:p>
            <a:endParaRPr lang="en-US" dirty="0" smtClean="0"/>
          </a:p>
        </p:txBody>
      </p:sp>
      <p:pic>
        <p:nvPicPr>
          <p:cNvPr id="11266" name="Picture 2" descr="http://www.md-11.org/iac/ADGel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58" y="3567709"/>
            <a:ext cx="5208328" cy="268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d-11.org/iac/Stdbyel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58" y="725305"/>
            <a:ext cx="5470525" cy="28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34EC8-1EE3-4E05-B8EE-2880E5B990BC}" type="slidenum">
              <a:rPr lang="en-US" smtClean="0"/>
              <a:t>9</a:t>
            </a:fld>
            <a:endParaRPr lang="en-US"/>
          </a:p>
        </p:txBody>
      </p:sp>
      <p:pic>
        <p:nvPicPr>
          <p:cNvPr id="12290" name="Picture 2" descr="http://www.tsb.gc.ca/eng/rapports-reports/aviation/1998/a98h0003/01report/visual_library/images/11_md11_cockp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83" y="725305"/>
            <a:ext cx="7280275" cy="534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146" y="202085"/>
            <a:ext cx="4976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The Aircraft: Cockpit Layout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C00000"/>
      </a:accent1>
      <a:accent2>
        <a:srgbClr val="7F7F7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4556</TotalTime>
  <Words>2480</Words>
  <Application>Microsoft Office PowerPoint</Application>
  <PresentationFormat>Widescreen</PresentationFormat>
  <Paragraphs>336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</dc:creator>
  <cp:lastModifiedBy>Carson</cp:lastModifiedBy>
  <cp:revision>24</cp:revision>
  <dcterms:created xsi:type="dcterms:W3CDTF">2016-04-27T01:14:34Z</dcterms:created>
  <dcterms:modified xsi:type="dcterms:W3CDTF">2016-04-30T05:12:37Z</dcterms:modified>
</cp:coreProperties>
</file>